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4" d="100"/>
          <a:sy n="74" d="100"/>
        </p:scale>
        <p:origin x="-55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c:style val="2"/>
  <c:chart>
    <c:autoTitleDeleted val="1"/>
    <c:plotArea>
      <c:layout/>
      <c:barChart>
        <c:barDir val="bar"/>
        <c:grouping val="clustered"/>
        <c:varyColors val="0"/>
        <c:ser>
          <c:idx val="0"/>
          <c:order val="0"/>
          <c:tx>
            <c:strRef>
              <c:f>Sheet1!$B$1</c:f>
              <c:strCache>
                <c:ptCount val="1"/>
                <c:pt idx="0">
                  <c:v>Trước áp dụng (%)</c:v>
                </c:pt>
              </c:strCache>
            </c:strRef>
          </c:tx>
          <c:spPr>
            <a:solidFill>
              <a:srgbClr val="E4572E"/>
            </a:solidFill>
            <a:effectLst/>
          </c:spPr>
          <c:invertIfNegative val="0"/>
          <c:dLbls>
            <c:numFmt formatCode="0.0&quot;%&quot;" sourceLinked="0"/>
            <c:txPr>
              <a:bodyPr/>
              <a:lstStyle/>
              <a:p>
                <a:pPr>
                  <a:defRPr sz="1100" b="0" i="0" u="none" strike="noStrike">
                    <a:solidFill>
                      <a:srgbClr val="1E293B"/>
                    </a:solidFill>
                    <a:latin typeface="Segoe UI Semibold"/>
                  </a:defRPr>
                </a:pPr>
                <a:endParaRPr lang="en-US"/>
              </a:p>
            </c:txPr>
            <c:showLegendKey val="0"/>
            <c:showVal val="1"/>
            <c:showCatName val="0"/>
            <c:showSerName val="0"/>
            <c:showPercent val="0"/>
            <c:showBubbleSize val="0"/>
            <c:showLeaderLines val="0"/>
          </c:dLbls>
          <c:cat>
            <c:strRef>
              <c:f>Sheet1!$A$2:$A$6</c:f>
              <c:strCache>
                <c:ptCount val="5"/>
                <c:pt idx="0">
                  <c:v>Vui vẻ, hào hứng, tích cực học Toán</c:v>
                </c:pt>
                <c:pt idx="1">
                  <c:v>Tự tin trình bày, diễn đạt, lập luận</c:v>
                </c:pt>
                <c:pt idx="2">
                  <c:v>Năng lực tư duy, giải quyết vấn đề</c:v>
                </c:pt>
                <c:pt idx="3">
                  <c:v>Chủ động tự học, tự luyện ở nhà</c:v>
                </c:pt>
                <c:pt idx="4">
                  <c:v>Nắm vững kiến thức nền, không lỗ hổng</c:v>
                </c:pt>
              </c:strCache>
            </c:strRef>
          </c:cat>
          <c:val>
            <c:numRef>
              <c:f>Sheet1!$B$2:$B$6</c:f>
              <c:numCache>
                <c:formatCode>General</c:formatCode>
                <c:ptCount val="5"/>
                <c:pt idx="0">
                  <c:v>54.8</c:v>
                </c:pt>
                <c:pt idx="1">
                  <c:v>45.2</c:v>
                </c:pt>
                <c:pt idx="2">
                  <c:v>45.2</c:v>
                </c:pt>
                <c:pt idx="3">
                  <c:v>41.9</c:v>
                </c:pt>
                <c:pt idx="4">
                  <c:v>48.4</c:v>
                </c:pt>
              </c:numCache>
            </c:numRef>
          </c:val>
        </c:ser>
        <c:dLbls>
          <c:showLegendKey val="0"/>
          <c:showVal val="1"/>
          <c:showCatName val="0"/>
          <c:showSerName val="0"/>
          <c:showPercent val="0"/>
          <c:showBubbleSize val="0"/>
        </c:dLbls>
        <c:gapWidth val="55"/>
        <c:axId val="82430208"/>
        <c:axId val="82436096"/>
      </c:barChart>
      <c:catAx>
        <c:axId val="82430208"/>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E293B"/>
                </a:solidFill>
                <a:latin typeface="Segoe UI"/>
              </a:defRPr>
            </a:pPr>
            <a:endParaRPr lang="en-US"/>
          </a:p>
        </c:txPr>
        <c:crossAx val="82436096"/>
        <c:crosses val="autoZero"/>
        <c:auto val="1"/>
        <c:lblAlgn val="ctr"/>
        <c:lblOffset val="100"/>
        <c:noMultiLvlLbl val="1"/>
      </c:catAx>
      <c:valAx>
        <c:axId val="82436096"/>
        <c:scaling>
          <c:orientation val="minMax"/>
          <c:max val="100"/>
          <c:min val="0"/>
        </c:scaling>
        <c:delete val="0"/>
        <c:axPos val="t"/>
        <c:majorGridlines>
          <c:spPr>
            <a:ln w="6350" cap="flat">
              <a:solidFill>
                <a:srgbClr val="E5EAF1"/>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900" b="0" i="0" u="none" strike="noStrike">
                <a:solidFill>
                  <a:srgbClr val="5B6B82"/>
                </a:solidFill>
                <a:latin typeface="Arial"/>
              </a:defRPr>
            </a:pPr>
            <a:endParaRPr lang="en-US"/>
          </a:p>
        </c:txPr>
        <c:crossAx val="82430208"/>
        <c:crosses val="autoZero"/>
        <c:crossBetween val="between"/>
        <c:majorUnit val="25"/>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c:style val="2"/>
  <c:chart>
    <c:autoTitleDeleted val="1"/>
    <c:plotArea>
      <c:layout/>
      <c:barChart>
        <c:barDir val="bar"/>
        <c:grouping val="clustered"/>
        <c:varyColors val="0"/>
        <c:ser>
          <c:idx val="0"/>
          <c:order val="0"/>
          <c:tx>
            <c:strRef>
              <c:f>Sheet1!$B$1</c:f>
              <c:strCache>
                <c:ptCount val="1"/>
                <c:pt idx="0">
                  <c:v>Trước áp dụng</c:v>
                </c:pt>
              </c:strCache>
            </c:strRef>
          </c:tx>
          <c:spPr>
            <a:solidFill>
              <a:srgbClr val="9AA8BA"/>
            </a:solidFill>
            <a:effectLst/>
          </c:spPr>
          <c:invertIfNegative val="0"/>
          <c:dLbls>
            <c:numFmt formatCode="0.0&quot;%&quot;" sourceLinked="0"/>
            <c:txPr>
              <a:bodyPr/>
              <a:lstStyle/>
              <a:p>
                <a:pPr>
                  <a:defRPr sz="950" b="0" i="0" u="none" strike="noStrike">
                    <a:solidFill>
                      <a:srgbClr val="1E293B"/>
                    </a:solidFill>
                    <a:latin typeface="Segoe UI Semibold"/>
                  </a:defRPr>
                </a:pPr>
                <a:endParaRPr lang="en-US"/>
              </a:p>
            </c:txPr>
            <c:showLegendKey val="0"/>
            <c:showVal val="1"/>
            <c:showCatName val="0"/>
            <c:showSerName val="0"/>
            <c:showPercent val="0"/>
            <c:showBubbleSize val="0"/>
            <c:showLeaderLines val="0"/>
          </c:dLbls>
          <c:cat>
            <c:strRef>
              <c:f>Sheet1!$A$2:$A$6</c:f>
              <c:strCache>
                <c:ptCount val="5"/>
                <c:pt idx="0">
                  <c:v>Vui vẻ, hào hứng, tích cực học Toán</c:v>
                </c:pt>
                <c:pt idx="1">
                  <c:v>Tự tin trình bày, diễn đạt, lập luận</c:v>
                </c:pt>
                <c:pt idx="2">
                  <c:v>Năng lực tư duy, giải quyết vấn đề</c:v>
                </c:pt>
                <c:pt idx="3">
                  <c:v>Chủ động tự học, tự luyện ở nhà</c:v>
                </c:pt>
                <c:pt idx="4">
                  <c:v>Nắm vững kiến thức nền, không lỗ hổng</c:v>
                </c:pt>
              </c:strCache>
            </c:strRef>
          </c:cat>
          <c:val>
            <c:numRef>
              <c:f>Sheet1!$B$2:$B$6</c:f>
              <c:numCache>
                <c:formatCode>General</c:formatCode>
                <c:ptCount val="5"/>
                <c:pt idx="0">
                  <c:v>54.8</c:v>
                </c:pt>
                <c:pt idx="1">
                  <c:v>45.2</c:v>
                </c:pt>
                <c:pt idx="2">
                  <c:v>45.2</c:v>
                </c:pt>
                <c:pt idx="3">
                  <c:v>41.9</c:v>
                </c:pt>
                <c:pt idx="4">
                  <c:v>48.4</c:v>
                </c:pt>
              </c:numCache>
            </c:numRef>
          </c:val>
        </c:ser>
        <c:ser>
          <c:idx val="1"/>
          <c:order val="1"/>
          <c:tx>
            <c:strRef>
              <c:f>Sheet1!$C$1</c:f>
              <c:strCache>
                <c:ptCount val="1"/>
                <c:pt idx="0">
                  <c:v>Sau áp dụng</c:v>
                </c:pt>
              </c:strCache>
            </c:strRef>
          </c:tx>
          <c:spPr>
            <a:solidFill>
              <a:srgbClr val="0F9D8F"/>
            </a:solidFill>
            <a:effectLst/>
          </c:spPr>
          <c:invertIfNegative val="0"/>
          <c:dLbls>
            <c:numFmt formatCode="0.0&quot;%&quot;" sourceLinked="0"/>
            <c:txPr>
              <a:bodyPr/>
              <a:lstStyle/>
              <a:p>
                <a:pPr>
                  <a:defRPr sz="950" b="0" i="0" u="none" strike="noStrike">
                    <a:solidFill>
                      <a:srgbClr val="1E293B"/>
                    </a:solidFill>
                    <a:latin typeface="Segoe UI Semibold"/>
                  </a:defRPr>
                </a:pPr>
                <a:endParaRPr lang="en-US"/>
              </a:p>
            </c:txPr>
            <c:showLegendKey val="0"/>
            <c:showVal val="1"/>
            <c:showCatName val="0"/>
            <c:showSerName val="0"/>
            <c:showPercent val="0"/>
            <c:showBubbleSize val="0"/>
            <c:showLeaderLines val="0"/>
          </c:dLbls>
          <c:cat>
            <c:strRef>
              <c:f>Sheet1!$A$2:$A$6</c:f>
              <c:strCache>
                <c:ptCount val="5"/>
                <c:pt idx="0">
                  <c:v>Vui vẻ, hào hứng, tích cực học Toán</c:v>
                </c:pt>
                <c:pt idx="1">
                  <c:v>Tự tin trình bày, diễn đạt, lập luận</c:v>
                </c:pt>
                <c:pt idx="2">
                  <c:v>Năng lực tư duy, giải quyết vấn đề</c:v>
                </c:pt>
                <c:pt idx="3">
                  <c:v>Chủ động tự học, tự luyện ở nhà</c:v>
                </c:pt>
                <c:pt idx="4">
                  <c:v>Nắm vững kiến thức nền, không lỗ hổng</c:v>
                </c:pt>
              </c:strCache>
            </c:strRef>
          </c:cat>
          <c:val>
            <c:numRef>
              <c:f>Sheet1!$C$2:$C$6</c:f>
              <c:numCache>
                <c:formatCode>General</c:formatCode>
                <c:ptCount val="5"/>
                <c:pt idx="0">
                  <c:v>93.5</c:v>
                </c:pt>
                <c:pt idx="1">
                  <c:v>90.3</c:v>
                </c:pt>
                <c:pt idx="2">
                  <c:v>87.1</c:v>
                </c:pt>
                <c:pt idx="3">
                  <c:v>93.5</c:v>
                </c:pt>
                <c:pt idx="4">
                  <c:v>90.3</c:v>
                </c:pt>
              </c:numCache>
            </c:numRef>
          </c:val>
        </c:ser>
        <c:dLbls>
          <c:showLegendKey val="0"/>
          <c:showVal val="1"/>
          <c:showCatName val="0"/>
          <c:showSerName val="0"/>
          <c:showPercent val="0"/>
          <c:showBubbleSize val="0"/>
        </c:dLbls>
        <c:gapWidth val="45"/>
        <c:overlap val="-8"/>
        <c:axId val="266135424"/>
        <c:axId val="265483392"/>
      </c:barChart>
      <c:catAx>
        <c:axId val="26613542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50" b="0" i="0" u="none" strike="noStrike">
                <a:solidFill>
                  <a:srgbClr val="1E293B"/>
                </a:solidFill>
                <a:latin typeface="Segoe UI"/>
              </a:defRPr>
            </a:pPr>
            <a:endParaRPr lang="en-US"/>
          </a:p>
        </c:txPr>
        <c:crossAx val="265483392"/>
        <c:crosses val="autoZero"/>
        <c:auto val="1"/>
        <c:lblAlgn val="ctr"/>
        <c:lblOffset val="100"/>
        <c:noMultiLvlLbl val="1"/>
      </c:catAx>
      <c:valAx>
        <c:axId val="265483392"/>
        <c:scaling>
          <c:orientation val="minMax"/>
          <c:max val="100"/>
          <c:min val="0"/>
        </c:scaling>
        <c:delete val="0"/>
        <c:axPos val="t"/>
        <c:majorGridlines>
          <c:spPr>
            <a:ln w="6350" cap="flat">
              <a:solidFill>
                <a:srgbClr val="E5EAF1"/>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900" b="0" i="0" u="none" strike="noStrike">
                <a:solidFill>
                  <a:srgbClr val="5B6B82"/>
                </a:solidFill>
                <a:latin typeface="Arial"/>
              </a:defRPr>
            </a:pPr>
            <a:endParaRPr lang="en-US"/>
          </a:p>
        </c:txPr>
        <c:crossAx val="266135424"/>
        <c:crosses val="autoZero"/>
        <c:crossBetween val="between"/>
        <c:majorUnit val="25"/>
      </c:valAx>
      <c:spPr>
        <a:noFill/>
        <a:ln>
          <a:noFill/>
        </a:ln>
        <a:effectLst/>
      </c:spPr>
    </c:plotArea>
    <c:legend>
      <c:legendPos val="t"/>
      <c:layout/>
      <c:overlay val="0"/>
      <c:txPr>
        <a:bodyPr/>
        <a:lstStyle/>
        <a:p>
          <a:pPr>
            <a:defRPr sz="1100">
              <a:solidFill>
                <a:srgbClr val="1E293B"/>
              </a:solidFill>
              <a:latin typeface="Segoe UI"/>
              <a:cs typeface="Segoe UI"/>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1"/>
  <c:style val="2"/>
  <c:chart>
    <c:autoTitleDeleted val="1"/>
    <c:plotArea>
      <c:layout/>
      <c:doughnutChart>
        <c:varyColors val="1"/>
        <c:ser>
          <c:idx val="0"/>
          <c:order val="0"/>
          <c:tx>
            <c:strRef>
              <c:f>Sheet1!$B$1</c:f>
              <c:strCache>
                <c:ptCount val="1"/>
                <c:pt idx="0">
                  <c:v>Cuối học kì I</c:v>
                </c:pt>
              </c:strCache>
            </c:strRef>
          </c:tx>
          <c:spPr>
            <a:solidFill>
              <a:schemeClr val="accent1"/>
            </a:solidFill>
            <a:ln w="9525" cap="flat">
              <a:solidFill>
                <a:srgbClr val="F9F9F9"/>
              </a:solidFill>
              <a:prstDash val="solid"/>
              <a:round/>
            </a:ln>
            <a:effectLst/>
          </c:spPr>
          <c:dPt>
            <c:idx val="0"/>
            <c:bubble3D val="0"/>
            <c:spPr>
              <a:solidFill>
                <a:srgbClr val="0F9D8F"/>
              </a:solidFill>
              <a:ln w="19050" cap="flat">
                <a:solidFill>
                  <a:srgbClr val="FFFFFF"/>
                </a:solidFill>
                <a:prstDash val="solid"/>
                <a:round/>
              </a:ln>
              <a:effectLst/>
            </c:spPr>
          </c:dPt>
          <c:dPt>
            <c:idx val="1"/>
            <c:bubble3D val="0"/>
            <c:spPr>
              <a:solidFill>
                <a:srgbClr val="F2A900"/>
              </a:solidFill>
              <a:ln w="19050" cap="flat">
                <a:solidFill>
                  <a:srgbClr val="FFFFFF"/>
                </a:solidFill>
                <a:prstDash val="solid"/>
                <a:round/>
              </a:ln>
              <a:effectLst/>
            </c:spPr>
          </c:dPt>
          <c:dPt>
            <c:idx val="2"/>
            <c:bubble3D val="0"/>
            <c:spPr>
              <a:solidFill>
                <a:srgbClr val="E4572E"/>
              </a:solidFill>
              <a:ln w="19050" cap="flat">
                <a:solidFill>
                  <a:srgbClr val="FFFFFF"/>
                </a:solidFill>
                <a:prstDash val="solid"/>
                <a:round/>
              </a:ln>
              <a:effectLst/>
            </c:spPr>
          </c:dPt>
          <c:cat>
            <c:strRef>
              <c:f>Sheet1!$A$2:$A$4</c:f>
              <c:strCache>
                <c:ptCount val="3"/>
                <c:pt idx="0">
                  <c:v>Hoàn thành tốt</c:v>
                </c:pt>
                <c:pt idx="1">
                  <c:v>Hoàn thành</c:v>
                </c:pt>
                <c:pt idx="2">
                  <c:v>Chưa hoàn thành</c:v>
                </c:pt>
              </c:strCache>
            </c:strRef>
          </c:cat>
          <c:val>
            <c:numRef>
              <c:f>Sheet1!$B$2:$B$4</c:f>
              <c:numCache>
                <c:formatCode>General</c:formatCode>
                <c:ptCount val="3"/>
                <c:pt idx="0">
                  <c:v>13</c:v>
                </c:pt>
                <c:pt idx="1">
                  <c:v>18</c:v>
                </c:pt>
                <c:pt idx="2">
                  <c:v>0</c:v>
                </c:pt>
              </c:numCache>
            </c:numRef>
          </c:val>
        </c:ser>
        <c:dLbls>
          <c:showLegendKey val="0"/>
          <c:showVal val="0"/>
          <c:showCatName val="0"/>
          <c:showSerName val="0"/>
          <c:showPercent val="0"/>
          <c:showBubbleSize val="0"/>
          <c:showLeaderLines val="0"/>
        </c:dLbls>
        <c:firstSliceAng val="0"/>
        <c:holeSize val="62"/>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1"/>
  <c:style val="2"/>
  <c:chart>
    <c:autoTitleDeleted val="1"/>
    <c:plotArea>
      <c:layout/>
      <c:doughnutChart>
        <c:varyColors val="1"/>
        <c:ser>
          <c:idx val="0"/>
          <c:order val="0"/>
          <c:tx>
            <c:strRef>
              <c:f>Sheet1!$B$1</c:f>
              <c:strCache>
                <c:ptCount val="1"/>
                <c:pt idx="0">
                  <c:v>Giữa học kì II</c:v>
                </c:pt>
              </c:strCache>
            </c:strRef>
          </c:tx>
          <c:spPr>
            <a:solidFill>
              <a:schemeClr val="accent1"/>
            </a:solidFill>
            <a:ln w="9525" cap="flat">
              <a:solidFill>
                <a:srgbClr val="F9F9F9"/>
              </a:solidFill>
              <a:prstDash val="solid"/>
              <a:round/>
            </a:ln>
            <a:effectLst/>
          </c:spPr>
          <c:dPt>
            <c:idx val="0"/>
            <c:bubble3D val="0"/>
            <c:spPr>
              <a:solidFill>
                <a:srgbClr val="0F9D8F"/>
              </a:solidFill>
              <a:ln w="19050" cap="flat">
                <a:solidFill>
                  <a:srgbClr val="FFFFFF"/>
                </a:solidFill>
                <a:prstDash val="solid"/>
                <a:round/>
              </a:ln>
              <a:effectLst/>
            </c:spPr>
          </c:dPt>
          <c:dPt>
            <c:idx val="1"/>
            <c:bubble3D val="0"/>
            <c:spPr>
              <a:solidFill>
                <a:srgbClr val="F2A900"/>
              </a:solidFill>
              <a:ln w="19050" cap="flat">
                <a:solidFill>
                  <a:srgbClr val="FFFFFF"/>
                </a:solidFill>
                <a:prstDash val="solid"/>
                <a:round/>
              </a:ln>
              <a:effectLst/>
            </c:spPr>
          </c:dPt>
          <c:dPt>
            <c:idx val="2"/>
            <c:bubble3D val="0"/>
            <c:spPr>
              <a:solidFill>
                <a:srgbClr val="E4572E"/>
              </a:solidFill>
              <a:ln w="19050" cap="flat">
                <a:solidFill>
                  <a:srgbClr val="FFFFFF"/>
                </a:solidFill>
                <a:prstDash val="solid"/>
                <a:round/>
              </a:ln>
              <a:effectLst/>
            </c:spPr>
          </c:dPt>
          <c:cat>
            <c:strRef>
              <c:f>Sheet1!$A$2:$A$4</c:f>
              <c:strCache>
                <c:ptCount val="3"/>
                <c:pt idx="0">
                  <c:v>Hoàn thành tốt</c:v>
                </c:pt>
                <c:pt idx="1">
                  <c:v>Hoàn thành</c:v>
                </c:pt>
                <c:pt idx="2">
                  <c:v>Chưa hoàn thành</c:v>
                </c:pt>
              </c:strCache>
            </c:strRef>
          </c:cat>
          <c:val>
            <c:numRef>
              <c:f>Sheet1!$B$2:$B$4</c:f>
              <c:numCache>
                <c:formatCode>General</c:formatCode>
                <c:ptCount val="3"/>
                <c:pt idx="0">
                  <c:v>24</c:v>
                </c:pt>
                <c:pt idx="1">
                  <c:v>7</c:v>
                </c:pt>
                <c:pt idx="2">
                  <c:v>0</c:v>
                </c:pt>
              </c:numCache>
            </c:numRef>
          </c:val>
        </c:ser>
        <c:dLbls>
          <c:showLegendKey val="0"/>
          <c:showVal val="0"/>
          <c:showCatName val="0"/>
          <c:showSerName val="0"/>
          <c:showPercent val="0"/>
          <c:showBubbleSize val="0"/>
          <c:showLeaderLines val="0"/>
        </c:dLbls>
        <c:firstSliceAng val="0"/>
        <c:holeSize val="62"/>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096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09600"/>
          </a:xfrm>
          <a:prstGeom prst="rect">
            <a:avLst/>
          </a:prstGeom>
        </p:spPr>
        <p:txBody>
          <a:bodyPr vert="horz" lIns="91440" tIns="45720" rIns="91440" bIns="45720" rtlCol="0"/>
          <a:lstStyle>
            <a:lvl1pPr algn="r">
              <a:defRPr sz="1200"/>
            </a:lvl1pPr>
          </a:lstStyle>
          <a:p>
            <a:fld id="{AC93CAC3-4F13-4638-BC35-1D251299292A}" type="datetimeFigureOut">
              <a:rPr lang="en-US" smtClean="0"/>
              <a:t>09/23/2026</a:t>
            </a:fld>
            <a:endParaRPr lang="en-US"/>
          </a:p>
        </p:txBody>
      </p:sp>
      <p:sp>
        <p:nvSpPr>
          <p:cNvPr id="4" name="Slide Image Placeholder 3"/>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791200"/>
            <a:ext cx="5486400" cy="54864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1580813"/>
            <a:ext cx="2971800" cy="6096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09600"/>
          </a:xfrm>
          <a:prstGeom prst="rect">
            <a:avLst/>
          </a:prstGeom>
        </p:spPr>
        <p:txBody>
          <a:bodyPr vert="horz" lIns="91440" tIns="45720" rIns="91440" bIns="45720" rtlCol="0" anchor="b"/>
          <a:lstStyle>
            <a:lvl1pPr algn="r">
              <a:defRPr sz="1200"/>
            </a:lvl1pPr>
          </a:lstStyle>
          <a:p>
            <a:fld id="{46F5C03B-CA69-44A2-837E-2744D58DC272}" type="slidenum">
              <a:rPr lang="en-US" smtClean="0"/>
              <a:t>‹#›</a:t>
            </a:fld>
            <a:endParaRPr lang="en-US"/>
          </a:p>
        </p:txBody>
      </p:sp>
    </p:spTree>
    <p:extLst>
      <p:ext uri="{BB962C8B-B14F-4D97-AF65-F5344CB8AC3E}">
        <p14:creationId xmlns:p14="http://schemas.microsoft.com/office/powerpoint/2010/main" val="2873930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HUNG_ANH_1">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8275320" y="1600200"/>
            <a:ext cx="3410712" cy="246888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HUNG_ANH_2">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HUNG_ANH_3">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HUNG_ANH_4">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HUNG_ANH_5">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KHUNG_ANH_6">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HUNG_ANH_7">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HUNG_ANH_8">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6400800" y="1600200"/>
            <a:ext cx="2542032" cy="196596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
        <p:nvSpPr>
          <p:cNvPr id="3" name="Text 0"/>
          <p:cNvSpPr>
            <a:spLocks noGrp="1"/>
          </p:cNvSpPr>
          <p:nvPr>
            <p:ph type="pic" idx="101" hasCustomPrompt="1"/>
          </p:nvPr>
        </p:nvSpPr>
        <p:spPr>
          <a:xfrm>
            <a:off x="9144000" y="1600200"/>
            <a:ext cx="2542032" cy="196596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HUNG_ANH_9">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557784" y="3566160"/>
            <a:ext cx="5440680" cy="214884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
        <p:nvSpPr>
          <p:cNvPr id="3" name="Text 0"/>
          <p:cNvSpPr>
            <a:spLocks noGrp="1"/>
          </p:cNvSpPr>
          <p:nvPr>
            <p:ph type="pic" idx="101" hasCustomPrompt="1"/>
          </p:nvPr>
        </p:nvSpPr>
        <p:spPr>
          <a:xfrm>
            <a:off x="6245352" y="3566160"/>
            <a:ext cx="5440680" cy="214884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HUNG_ANH_10">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6400800" y="1600200"/>
            <a:ext cx="2542032" cy="210312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
        <p:nvSpPr>
          <p:cNvPr id="3" name="Text 0"/>
          <p:cNvSpPr>
            <a:spLocks noGrp="1"/>
          </p:cNvSpPr>
          <p:nvPr>
            <p:ph type="pic" idx="101" hasCustomPrompt="1"/>
          </p:nvPr>
        </p:nvSpPr>
        <p:spPr>
          <a:xfrm>
            <a:off x="9144000" y="1600200"/>
            <a:ext cx="2542032" cy="210312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HUNG_ANH_11">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7955280" y="1600200"/>
            <a:ext cx="3730752" cy="411480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HUNG_ANH_12">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6400800" y="1600200"/>
            <a:ext cx="2542032" cy="210312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
        <p:nvSpPr>
          <p:cNvPr id="3" name="Text 0"/>
          <p:cNvSpPr>
            <a:spLocks noGrp="1"/>
          </p:cNvSpPr>
          <p:nvPr>
            <p:ph type="pic" idx="101" hasCustomPrompt="1"/>
          </p:nvPr>
        </p:nvSpPr>
        <p:spPr>
          <a:xfrm>
            <a:off x="9144000" y="1600200"/>
            <a:ext cx="2542032" cy="210312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HUNG_ANH_13">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8275320" y="1600200"/>
            <a:ext cx="3410712" cy="2377440"/>
          </a:xfrm>
          <a:prstGeom prst="rect">
            <a:avLst/>
          </a:prstGeom>
          <a:noFill/>
          <a:ln/>
        </p:spPr>
        <p:txBody>
          <a:bodyPr wrap="square" rtlCol="0"/>
          <a:lstStyle>
            <a:lvl1pPr marL="0" indent="0" algn="ctr">
              <a:buNone/>
              <a:defRPr lang="en-US" sz="1100" dirty="0">
                <a:solidFill>
                  <a:srgbClr val="5B6B82"/>
                </a:solidFill>
                <a:latin typeface="Segoe UI" pitchFamily="34" charset="0"/>
                <a:ea typeface="Segoe UI" pitchFamily="34" charset="-122"/>
                <a:cs typeface="Segoe UI" pitchFamily="34" charset="-120"/>
              </a:defRPr>
            </a:lvl1pPr>
          </a:lstStyle>
          <a:p>
            <a:pPr marL="0" indent="0" algn="ctr">
              <a:buNone/>
            </a:pPr>
            <a:r>
              <a:rPr lang="en-US" sz="1100" dirty="0">
                <a:solidFill>
                  <a:srgbClr val="5B6B82"/>
                </a:solidFill>
                <a:latin typeface="Segoe UI" pitchFamily="34" charset="0"/>
                <a:ea typeface="Segoe UI" pitchFamily="34" charset="-122"/>
                <a:cs typeface="Segoe UI" pitchFamily="34" charset="-120"/>
              </a:rPr>
              <a:t>Bấm vào biểu tượng ảnh để chèn</a:t>
            </a:r>
            <a:endParaRPr lang="en-US" sz="110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chart" Target="../charts/char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a:effectLst/>
      </p:bgPr>
    </p:bg>
    <p:spTree>
      <p:nvGrpSpPr>
        <p:cNvPr id="1" name=""/>
        <p:cNvGrpSpPr/>
        <p:nvPr/>
      </p:nvGrpSpPr>
      <p:grpSpPr>
        <a:xfrm>
          <a:off x="0" y="0"/>
          <a:ext cx="0" cy="0"/>
          <a:chOff x="0" y="0"/>
          <a:chExt cx="0" cy="0"/>
        </a:xfrm>
      </p:grpSpPr>
      <p:pic>
        <p:nvPicPr>
          <p:cNvPr id="2" name="Image 0" descr="/vercel/share/v0-project/public/pptx-assets/cover.png"/>
          <p:cNvPicPr>
            <a:picLocks noChangeAspect="1"/>
          </p:cNvPicPr>
          <p:nvPr/>
        </p:nvPicPr>
        <p:blipFill>
          <a:blip r:embed="rId3"/>
          <a:srcRect/>
          <a:stretch/>
        </p:blipFill>
        <p:spPr>
          <a:xfrm>
            <a:off x="4754880" y="0"/>
            <a:ext cx="7436815" cy="6858000"/>
          </a:xfrm>
          <a:prstGeom prst="rect">
            <a:avLst/>
          </a:prstGeom>
        </p:spPr>
      </p:pic>
      <p:sp>
        <p:nvSpPr>
          <p:cNvPr id="3" name="Shape 0"/>
          <p:cNvSpPr/>
          <p:nvPr/>
        </p:nvSpPr>
        <p:spPr>
          <a:xfrm>
            <a:off x="0" y="0"/>
            <a:ext cx="5852160" cy="6858000"/>
          </a:xfrm>
          <a:prstGeom prst="rect">
            <a:avLst/>
          </a:prstGeom>
          <a:solidFill>
            <a:srgbClr val="0B2545"/>
          </a:solidFill>
          <a:ln w="12700">
            <a:solidFill>
              <a:srgbClr val="0B2545"/>
            </a:solidFill>
            <a:prstDash val="solid"/>
          </a:ln>
        </p:spPr>
      </p:sp>
      <p:sp>
        <p:nvSpPr>
          <p:cNvPr id="4" name="Shape 1"/>
          <p:cNvSpPr/>
          <p:nvPr/>
        </p:nvSpPr>
        <p:spPr>
          <a:xfrm>
            <a:off x="5852160" y="0"/>
            <a:ext cx="1280160" cy="6858000"/>
          </a:xfrm>
          <a:prstGeom prst="rect">
            <a:avLst/>
          </a:prstGeom>
          <a:solidFill>
            <a:srgbClr val="0B2545">
              <a:alpha val="65000"/>
            </a:srgbClr>
          </a:solidFill>
          <a:ln w="12700">
            <a:solidFill>
              <a:srgbClr val="0B2545">
                <a:alpha val="0"/>
              </a:srgbClr>
            </a:solidFill>
            <a:prstDash val="solid"/>
          </a:ln>
        </p:spPr>
      </p:sp>
      <p:sp>
        <p:nvSpPr>
          <p:cNvPr id="5" name="Text 2"/>
          <p:cNvSpPr/>
          <p:nvPr/>
        </p:nvSpPr>
        <p:spPr>
          <a:xfrm>
            <a:off x="640080" y="411480"/>
            <a:ext cx="6035040" cy="274320"/>
          </a:xfrm>
          <a:prstGeom prst="rect">
            <a:avLst/>
          </a:prstGeom>
          <a:noFill/>
          <a:ln/>
        </p:spPr>
        <p:txBody>
          <a:bodyPr wrap="square" lIns="0" tIns="0" rIns="0" bIns="0" rtlCol="0" anchor="ctr"/>
          <a:lstStyle/>
          <a:p>
            <a:pPr marL="0" indent="0">
              <a:buNone/>
            </a:pPr>
            <a:r>
              <a:rPr lang="en-US" sz="950" kern="0" spc="50" dirty="0">
                <a:solidFill>
                  <a:srgbClr val="A9B8CC"/>
                </a:solidFill>
                <a:latin typeface="Segoe UI" pitchFamily="34" charset="0"/>
                <a:ea typeface="Segoe UI" pitchFamily="34" charset="-122"/>
                <a:cs typeface="Segoe UI" pitchFamily="34" charset="-120"/>
              </a:rPr>
              <a:t>CỘNG HÒA XÃ HỘI CHỦ NGHĨA VIỆT NAM  ·  Độc lập - Tự do - Hạnh phúc</a:t>
            </a:r>
            <a:endParaRPr lang="en-US" sz="950" dirty="0"/>
          </a:p>
        </p:txBody>
      </p:sp>
      <p:sp>
        <p:nvSpPr>
          <p:cNvPr id="6" name="Shape 3"/>
          <p:cNvSpPr/>
          <p:nvPr/>
        </p:nvSpPr>
        <p:spPr>
          <a:xfrm>
            <a:off x="640080" y="960120"/>
            <a:ext cx="4206240" cy="365760"/>
          </a:xfrm>
          <a:prstGeom prst="roundRect">
            <a:avLst>
              <a:gd name="adj" fmla="val 50000"/>
            </a:avLst>
          </a:prstGeom>
          <a:solidFill>
            <a:srgbClr val="F2A900"/>
          </a:solidFill>
          <a:ln w="12700">
            <a:solidFill>
              <a:srgbClr val="F2A900"/>
            </a:solidFill>
            <a:prstDash val="solid"/>
          </a:ln>
        </p:spPr>
      </p:sp>
      <p:sp>
        <p:nvSpPr>
          <p:cNvPr id="7" name="Text 4"/>
          <p:cNvSpPr/>
          <p:nvPr/>
        </p:nvSpPr>
        <p:spPr>
          <a:xfrm>
            <a:off x="640080" y="960120"/>
            <a:ext cx="4206240" cy="365760"/>
          </a:xfrm>
          <a:prstGeom prst="rect">
            <a:avLst/>
          </a:prstGeom>
          <a:noFill/>
          <a:ln/>
        </p:spPr>
        <p:txBody>
          <a:bodyPr wrap="square" lIns="0" tIns="0" rIns="0" bIns="0" rtlCol="0" anchor="ctr"/>
          <a:lstStyle/>
          <a:p>
            <a:pPr marL="0" indent="0" algn="ctr">
              <a:buNone/>
            </a:pPr>
            <a:r>
              <a:rPr lang="en-US" sz="1000" b="1" dirty="0">
                <a:solidFill>
                  <a:srgbClr val="0B2545"/>
                </a:solidFill>
                <a:latin typeface="Segoe UI Semibold" pitchFamily="34" charset="0"/>
                <a:ea typeface="Segoe UI Semibold" pitchFamily="34" charset="-122"/>
                <a:cs typeface="Segoe UI Semibold" pitchFamily="34" charset="-120"/>
              </a:rPr>
              <a:t>BÁO CÁO BIỆN PHÁP NÂNG CAO CHẤT LƯỢNG GIẢNG DẠY</a:t>
            </a:r>
            <a:endParaRPr lang="en-US" sz="1000" dirty="0"/>
          </a:p>
        </p:txBody>
      </p:sp>
      <p:sp>
        <p:nvSpPr>
          <p:cNvPr id="8" name="Text 5"/>
          <p:cNvSpPr/>
          <p:nvPr/>
        </p:nvSpPr>
        <p:spPr>
          <a:xfrm>
            <a:off x="640080" y="1600200"/>
            <a:ext cx="5852160" cy="457200"/>
          </a:xfrm>
          <a:prstGeom prst="rect">
            <a:avLst/>
          </a:prstGeom>
          <a:noFill/>
          <a:ln/>
        </p:spPr>
        <p:txBody>
          <a:bodyPr wrap="square" lIns="0" tIns="0" rIns="0" bIns="0" rtlCol="0" anchor="ctr"/>
          <a:lstStyle/>
          <a:p>
            <a:pPr marL="0" indent="0">
              <a:buNone/>
            </a:pPr>
            <a:r>
              <a:rPr lang="en-US" sz="2000" dirty="0">
                <a:solidFill>
                  <a:srgbClr val="C9D6E6"/>
                </a:solidFill>
                <a:latin typeface="Segoe UI" pitchFamily="34" charset="0"/>
                <a:ea typeface="Segoe UI" pitchFamily="34" charset="-122"/>
                <a:cs typeface="Segoe UI" pitchFamily="34" charset="-120"/>
              </a:rPr>
              <a:t>Ứng dụng phần mềm</a:t>
            </a:r>
            <a:endParaRPr lang="en-US" sz="2000" dirty="0"/>
          </a:p>
        </p:txBody>
      </p:sp>
      <p:sp>
        <p:nvSpPr>
          <p:cNvPr id="9" name="Text 6"/>
          <p:cNvSpPr/>
          <p:nvPr/>
        </p:nvSpPr>
        <p:spPr>
          <a:xfrm>
            <a:off x="640080" y="2029968"/>
            <a:ext cx="6217920" cy="777240"/>
          </a:xfrm>
          <a:prstGeom prst="rect">
            <a:avLst/>
          </a:prstGeom>
          <a:noFill/>
          <a:ln/>
        </p:spPr>
        <p:txBody>
          <a:bodyPr wrap="square" lIns="0" tIns="0" rIns="0" bIns="0" rtlCol="0" anchor="ctr"/>
          <a:lstStyle/>
          <a:p>
            <a:pPr marL="0" indent="0">
              <a:buNone/>
            </a:pPr>
            <a:r>
              <a:rPr lang="en-US" sz="3600" b="1" dirty="0">
                <a:solidFill>
                  <a:srgbClr val="FFFFFF"/>
                </a:solidFill>
                <a:latin typeface="Segoe UI Semibold" pitchFamily="34" charset="0"/>
                <a:ea typeface="Segoe UI Semibold" pitchFamily="34" charset="-122"/>
                <a:cs typeface="Segoe UI Semibold" pitchFamily="34" charset="-120"/>
              </a:rPr>
              <a:t>“Lộ trình tri thức động”</a:t>
            </a:r>
            <a:endParaRPr lang="en-US" sz="3600" dirty="0"/>
          </a:p>
        </p:txBody>
      </p:sp>
      <p:sp>
        <p:nvSpPr>
          <p:cNvPr id="10" name="Text 7"/>
          <p:cNvSpPr/>
          <p:nvPr/>
        </p:nvSpPr>
        <p:spPr>
          <a:xfrm>
            <a:off x="640080" y="2852928"/>
            <a:ext cx="5120640" cy="960120"/>
          </a:xfrm>
          <a:prstGeom prst="rect">
            <a:avLst/>
          </a:prstGeom>
          <a:noFill/>
          <a:ln/>
        </p:spPr>
        <p:txBody>
          <a:bodyPr wrap="square" lIns="0" tIns="0" rIns="0" bIns="0" rtlCol="0" anchor="t"/>
          <a:lstStyle/>
          <a:p>
            <a:pPr marL="0" indent="0">
              <a:buNone/>
            </a:pPr>
            <a:r>
              <a:rPr lang="en-US" sz="1500" dirty="0">
                <a:solidFill>
                  <a:srgbClr val="DCE6F2"/>
                </a:solidFill>
                <a:latin typeface="Segoe UI" pitchFamily="34" charset="0"/>
                <a:ea typeface="Segoe UI" pitchFamily="34" charset="-122"/>
                <a:cs typeface="Segoe UI" pitchFamily="34" charset="-120"/>
              </a:rPr>
              <a:t>nhằm nâng cao hứng thú học tập và chẩn đoán, khắc phục lỗ hổng kiến thức trong dạy học môn Toán cho học sinh lớp 4A</a:t>
            </a:r>
            <a:endParaRPr lang="en-US" sz="1500" dirty="0"/>
          </a:p>
        </p:txBody>
      </p:sp>
      <p:sp>
        <p:nvSpPr>
          <p:cNvPr id="11" name="Shape 8"/>
          <p:cNvSpPr/>
          <p:nvPr/>
        </p:nvSpPr>
        <p:spPr>
          <a:xfrm>
            <a:off x="640080" y="4023360"/>
            <a:ext cx="1005840" cy="64008"/>
          </a:xfrm>
          <a:prstGeom prst="rect">
            <a:avLst/>
          </a:prstGeom>
          <a:solidFill>
            <a:srgbClr val="0F9D8F"/>
          </a:solidFill>
          <a:ln w="12700">
            <a:solidFill>
              <a:srgbClr val="0F9D8F"/>
            </a:solidFill>
            <a:prstDash val="solid"/>
          </a:ln>
        </p:spPr>
      </p:sp>
      <p:sp>
        <p:nvSpPr>
          <p:cNvPr id="12" name="Text 9"/>
          <p:cNvSpPr/>
          <p:nvPr/>
        </p:nvSpPr>
        <p:spPr>
          <a:xfrm>
            <a:off x="640080" y="4297680"/>
            <a:ext cx="1188720" cy="365760"/>
          </a:xfrm>
          <a:prstGeom prst="rect">
            <a:avLst/>
          </a:prstGeom>
          <a:noFill/>
          <a:ln/>
        </p:spPr>
        <p:txBody>
          <a:bodyPr wrap="square" lIns="0" tIns="0" rIns="0" bIns="0" rtlCol="0" anchor="ctr"/>
          <a:lstStyle/>
          <a:p>
            <a:pPr marL="0" indent="0">
              <a:buNone/>
            </a:pPr>
            <a:r>
              <a:rPr lang="en-US" sz="950" b="1" kern="0" spc="100" dirty="0">
                <a:solidFill>
                  <a:srgbClr val="F2A900"/>
                </a:solidFill>
                <a:latin typeface="Segoe UI Semibold" pitchFamily="34" charset="0"/>
                <a:ea typeface="Segoe UI Semibold" pitchFamily="34" charset="-122"/>
                <a:cs typeface="Segoe UI Semibold" pitchFamily="34" charset="-120"/>
              </a:rPr>
              <a:t>TÁC GIẢ</a:t>
            </a:r>
            <a:endParaRPr lang="en-US" sz="950" dirty="0"/>
          </a:p>
        </p:txBody>
      </p:sp>
      <p:sp>
        <p:nvSpPr>
          <p:cNvPr id="13" name="Text 10"/>
          <p:cNvSpPr/>
          <p:nvPr/>
        </p:nvSpPr>
        <p:spPr>
          <a:xfrm>
            <a:off x="1828800" y="4297680"/>
            <a:ext cx="3931920" cy="365760"/>
          </a:xfrm>
          <a:prstGeom prst="rect">
            <a:avLst/>
          </a:prstGeom>
          <a:noFill/>
          <a:ln/>
        </p:spPr>
        <p:txBody>
          <a:bodyPr wrap="square" lIns="0" tIns="0" rIns="0" bIns="0" rtlCol="0" anchor="ctr"/>
          <a:lstStyle/>
          <a:p>
            <a:pPr marL="0" indent="0">
              <a:buNone/>
            </a:pPr>
            <a:r>
              <a:rPr lang="en-US" sz="1200" dirty="0">
                <a:solidFill>
                  <a:srgbClr val="FFFFFF"/>
                </a:solidFill>
                <a:latin typeface="Segoe UI" pitchFamily="34" charset="0"/>
                <a:ea typeface="Segoe UI" pitchFamily="34" charset="-122"/>
                <a:cs typeface="Segoe UI" pitchFamily="34" charset="-120"/>
              </a:rPr>
              <a:t>Mưu Thị Huyền Trang</a:t>
            </a:r>
            <a:endParaRPr lang="en-US" sz="1200" dirty="0"/>
          </a:p>
        </p:txBody>
      </p:sp>
      <p:sp>
        <p:nvSpPr>
          <p:cNvPr id="14" name="Text 11"/>
          <p:cNvSpPr/>
          <p:nvPr/>
        </p:nvSpPr>
        <p:spPr>
          <a:xfrm>
            <a:off x="640080" y="4754880"/>
            <a:ext cx="1188720" cy="365760"/>
          </a:xfrm>
          <a:prstGeom prst="rect">
            <a:avLst/>
          </a:prstGeom>
          <a:noFill/>
          <a:ln/>
        </p:spPr>
        <p:txBody>
          <a:bodyPr wrap="square" lIns="0" tIns="0" rIns="0" bIns="0" rtlCol="0" anchor="ctr"/>
          <a:lstStyle/>
          <a:p>
            <a:pPr marL="0" indent="0">
              <a:buNone/>
            </a:pPr>
            <a:r>
              <a:rPr lang="en-US" sz="950" b="1" kern="0" spc="100" dirty="0">
                <a:solidFill>
                  <a:srgbClr val="F2A900"/>
                </a:solidFill>
                <a:latin typeface="Segoe UI Semibold" pitchFamily="34" charset="0"/>
                <a:ea typeface="Segoe UI Semibold" pitchFamily="34" charset="-122"/>
                <a:cs typeface="Segoe UI Semibold" pitchFamily="34" charset="-120"/>
              </a:rPr>
              <a:t>ĐƠN VỊ</a:t>
            </a:r>
            <a:endParaRPr lang="en-US" sz="950" dirty="0"/>
          </a:p>
        </p:txBody>
      </p:sp>
      <p:sp>
        <p:nvSpPr>
          <p:cNvPr id="15" name="Text 12"/>
          <p:cNvSpPr/>
          <p:nvPr/>
        </p:nvSpPr>
        <p:spPr>
          <a:xfrm>
            <a:off x="1828800" y="4754880"/>
            <a:ext cx="3931920" cy="365760"/>
          </a:xfrm>
          <a:prstGeom prst="rect">
            <a:avLst/>
          </a:prstGeom>
          <a:noFill/>
          <a:ln/>
        </p:spPr>
        <p:txBody>
          <a:bodyPr wrap="square" lIns="0" tIns="0" rIns="0" bIns="0" rtlCol="0" anchor="ctr"/>
          <a:lstStyle/>
          <a:p>
            <a:pPr marL="0" indent="0">
              <a:buNone/>
            </a:pPr>
            <a:r>
              <a:rPr lang="en-US" sz="1200" dirty="0">
                <a:solidFill>
                  <a:srgbClr val="FFFFFF"/>
                </a:solidFill>
                <a:latin typeface="Segoe UI" pitchFamily="34" charset="0"/>
                <a:ea typeface="Segoe UI" pitchFamily="34" charset="-122"/>
                <a:cs typeface="Segoe UI" pitchFamily="34" charset="-120"/>
              </a:rPr>
              <a:t>Trường Tiểu học Lương Châu – TP. Sông Công – Thái Nguyên</a:t>
            </a:r>
            <a:endParaRPr lang="en-US" sz="1200" dirty="0"/>
          </a:p>
        </p:txBody>
      </p:sp>
      <p:sp>
        <p:nvSpPr>
          <p:cNvPr id="16" name="Text 13"/>
          <p:cNvSpPr/>
          <p:nvPr/>
        </p:nvSpPr>
        <p:spPr>
          <a:xfrm>
            <a:off x="640080" y="5212080"/>
            <a:ext cx="1188720" cy="365760"/>
          </a:xfrm>
          <a:prstGeom prst="rect">
            <a:avLst/>
          </a:prstGeom>
          <a:noFill/>
          <a:ln/>
        </p:spPr>
        <p:txBody>
          <a:bodyPr wrap="square" lIns="0" tIns="0" rIns="0" bIns="0" rtlCol="0" anchor="ctr"/>
          <a:lstStyle/>
          <a:p>
            <a:pPr marL="0" indent="0">
              <a:buNone/>
            </a:pPr>
            <a:r>
              <a:rPr lang="en-US" sz="950" b="1" kern="0" spc="100" dirty="0">
                <a:solidFill>
                  <a:srgbClr val="F2A900"/>
                </a:solidFill>
                <a:latin typeface="Segoe UI Semibold" pitchFamily="34" charset="0"/>
                <a:ea typeface="Segoe UI Semibold" pitchFamily="34" charset="-122"/>
                <a:cs typeface="Segoe UI Semibold" pitchFamily="34" charset="-120"/>
              </a:rPr>
              <a:t>LĨNH VỰC</a:t>
            </a:r>
            <a:endParaRPr lang="en-US" sz="950" dirty="0"/>
          </a:p>
        </p:txBody>
      </p:sp>
      <p:sp>
        <p:nvSpPr>
          <p:cNvPr id="17" name="Text 14"/>
          <p:cNvSpPr/>
          <p:nvPr/>
        </p:nvSpPr>
        <p:spPr>
          <a:xfrm>
            <a:off x="1828800" y="5212080"/>
            <a:ext cx="3931920" cy="365760"/>
          </a:xfrm>
          <a:prstGeom prst="rect">
            <a:avLst/>
          </a:prstGeom>
          <a:noFill/>
          <a:ln/>
        </p:spPr>
        <p:txBody>
          <a:bodyPr wrap="square" lIns="0" tIns="0" rIns="0" bIns="0" rtlCol="0" anchor="ctr"/>
          <a:lstStyle/>
          <a:p>
            <a:pPr marL="0" indent="0">
              <a:buNone/>
            </a:pPr>
            <a:r>
              <a:rPr lang="en-US" sz="1200" dirty="0">
                <a:solidFill>
                  <a:srgbClr val="FFFFFF"/>
                </a:solidFill>
                <a:latin typeface="Segoe UI" pitchFamily="34" charset="0"/>
                <a:ea typeface="Segoe UI" pitchFamily="34" charset="-122"/>
                <a:cs typeface="Segoe UI" pitchFamily="34" charset="-120"/>
              </a:rPr>
              <a:t>Môn Toán lớp 4  ·  Đối tượng: Học sinh lớp 4A (31 HS)</a:t>
            </a:r>
            <a:endParaRPr lang="en-US" sz="1200" dirty="0"/>
          </a:p>
        </p:txBody>
      </p:sp>
      <p:sp>
        <p:nvSpPr>
          <p:cNvPr id="18" name="Text 15"/>
          <p:cNvSpPr/>
          <p:nvPr/>
        </p:nvSpPr>
        <p:spPr>
          <a:xfrm>
            <a:off x="640080" y="5669280"/>
            <a:ext cx="1188720" cy="365760"/>
          </a:xfrm>
          <a:prstGeom prst="rect">
            <a:avLst/>
          </a:prstGeom>
          <a:noFill/>
          <a:ln/>
        </p:spPr>
        <p:txBody>
          <a:bodyPr wrap="square" lIns="0" tIns="0" rIns="0" bIns="0" rtlCol="0" anchor="ctr"/>
          <a:lstStyle/>
          <a:p>
            <a:pPr marL="0" indent="0">
              <a:buNone/>
            </a:pPr>
            <a:r>
              <a:rPr lang="en-US" sz="950" b="1" kern="0" spc="100" dirty="0">
                <a:solidFill>
                  <a:srgbClr val="F2A900"/>
                </a:solidFill>
                <a:latin typeface="Segoe UI Semibold" pitchFamily="34" charset="0"/>
                <a:ea typeface="Segoe UI Semibold" pitchFamily="34" charset="-122"/>
                <a:cs typeface="Segoe UI Semibold" pitchFamily="34" charset="-120"/>
              </a:rPr>
              <a:t>THỜI GIAN</a:t>
            </a:r>
            <a:endParaRPr lang="en-US" sz="950" dirty="0"/>
          </a:p>
        </p:txBody>
      </p:sp>
      <p:sp>
        <p:nvSpPr>
          <p:cNvPr id="19" name="Text 16"/>
          <p:cNvSpPr/>
          <p:nvPr/>
        </p:nvSpPr>
        <p:spPr>
          <a:xfrm>
            <a:off x="1828800" y="5669280"/>
            <a:ext cx="3931920" cy="365760"/>
          </a:xfrm>
          <a:prstGeom prst="rect">
            <a:avLst/>
          </a:prstGeom>
          <a:noFill/>
          <a:ln/>
        </p:spPr>
        <p:txBody>
          <a:bodyPr wrap="square" lIns="0" tIns="0" rIns="0" bIns="0" rtlCol="0" anchor="ctr"/>
          <a:lstStyle/>
          <a:p>
            <a:pPr marL="0" indent="0">
              <a:buNone/>
            </a:pPr>
            <a:r>
              <a:rPr lang="en-US" sz="1200" dirty="0">
                <a:solidFill>
                  <a:srgbClr val="FFFFFF"/>
                </a:solidFill>
                <a:latin typeface="Segoe UI" pitchFamily="34" charset="0"/>
                <a:ea typeface="Segoe UI" pitchFamily="34" charset="-122"/>
                <a:cs typeface="Segoe UI" pitchFamily="34" charset="-120"/>
              </a:rPr>
              <a:t>Năm học 2025 – 2026</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CẤU TRÚC BÁO CÁO</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Nội dung trình bày</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691640"/>
            <a:ext cx="2651760" cy="429768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02920" y="1691640"/>
            <a:ext cx="2651760" cy="109728"/>
          </a:xfrm>
          <a:prstGeom prst="rect">
            <a:avLst/>
          </a:prstGeom>
          <a:solidFill>
            <a:srgbClr val="0F9D8F"/>
          </a:solidFill>
          <a:ln w="12700">
            <a:solidFill>
              <a:srgbClr val="0F9D8F"/>
            </a:solidFill>
            <a:prstDash val="solid"/>
          </a:ln>
        </p:spPr>
      </p:sp>
      <p:sp>
        <p:nvSpPr>
          <p:cNvPr id="10" name="Text 8"/>
          <p:cNvSpPr/>
          <p:nvPr/>
        </p:nvSpPr>
        <p:spPr>
          <a:xfrm>
            <a:off x="777240" y="2103120"/>
            <a:ext cx="2103120" cy="1097280"/>
          </a:xfrm>
          <a:prstGeom prst="rect">
            <a:avLst/>
          </a:prstGeom>
          <a:noFill/>
          <a:ln/>
        </p:spPr>
        <p:txBody>
          <a:bodyPr wrap="square" lIns="0" tIns="0" rIns="0" bIns="0" rtlCol="0" anchor="ctr"/>
          <a:lstStyle/>
          <a:p>
            <a:pPr marL="0" indent="0">
              <a:buNone/>
            </a:pPr>
            <a:r>
              <a:rPr lang="en-US" sz="6000" b="1" dirty="0">
                <a:solidFill>
                  <a:srgbClr val="0F9D8F"/>
                </a:solidFill>
                <a:latin typeface="Segoe UI Semibold" pitchFamily="34" charset="0"/>
                <a:ea typeface="Segoe UI Semibold" pitchFamily="34" charset="-122"/>
                <a:cs typeface="Segoe UI Semibold" pitchFamily="34" charset="-120"/>
              </a:rPr>
              <a:t>I</a:t>
            </a:r>
            <a:endParaRPr lang="en-US" sz="6000" dirty="0"/>
          </a:p>
        </p:txBody>
      </p:sp>
      <p:sp>
        <p:nvSpPr>
          <p:cNvPr id="11" name="Text 9"/>
          <p:cNvSpPr/>
          <p:nvPr/>
        </p:nvSpPr>
        <p:spPr>
          <a:xfrm>
            <a:off x="777240" y="3337560"/>
            <a:ext cx="2103120" cy="274320"/>
          </a:xfrm>
          <a:prstGeom prst="rect">
            <a:avLst/>
          </a:prstGeom>
          <a:noFill/>
          <a:ln/>
        </p:spPr>
        <p:txBody>
          <a:bodyPr wrap="square" lIns="0" tIns="0" rIns="0" bIns="0" rtlCol="0" anchor="ctr"/>
          <a:lstStyle/>
          <a:p>
            <a:pPr marL="0" indent="0">
              <a:buNone/>
            </a:pPr>
            <a:r>
              <a:rPr lang="en-US" sz="1000" kern="0" spc="200" dirty="0">
                <a:solidFill>
                  <a:srgbClr val="5B6B82"/>
                </a:solidFill>
                <a:latin typeface="Segoe UI Semibold" pitchFamily="34" charset="0"/>
                <a:ea typeface="Segoe UI Semibold" pitchFamily="34" charset="-122"/>
                <a:cs typeface="Segoe UI Semibold" pitchFamily="34" charset="-120"/>
              </a:rPr>
              <a:t>PHẦN I</a:t>
            </a:r>
            <a:endParaRPr lang="en-US" sz="1000" dirty="0"/>
          </a:p>
        </p:txBody>
      </p:sp>
      <p:sp>
        <p:nvSpPr>
          <p:cNvPr id="12" name="Text 10"/>
          <p:cNvSpPr/>
          <p:nvPr/>
        </p:nvSpPr>
        <p:spPr>
          <a:xfrm>
            <a:off x="777240" y="3611880"/>
            <a:ext cx="2194560" cy="822960"/>
          </a:xfrm>
          <a:prstGeom prst="rect">
            <a:avLst/>
          </a:prstGeom>
          <a:noFill/>
          <a:ln/>
        </p:spPr>
        <p:txBody>
          <a:bodyPr wrap="square" lIns="0" tIns="0" rIns="0" bIns="0" rtlCol="0" anchor="t"/>
          <a:lstStyle/>
          <a:p>
            <a:pPr marL="0" indent="0">
              <a:buNone/>
            </a:pPr>
            <a:r>
              <a:rPr lang="en-US" sz="1800" b="1" dirty="0">
                <a:solidFill>
                  <a:srgbClr val="0B2545"/>
                </a:solidFill>
                <a:latin typeface="Segoe UI Semibold" pitchFamily="34" charset="0"/>
                <a:ea typeface="Segoe UI Semibold" pitchFamily="34" charset="-122"/>
                <a:cs typeface="Segoe UI Semibold" pitchFamily="34" charset="-120"/>
              </a:rPr>
              <a:t>Lí do chọn biện pháp</a:t>
            </a:r>
            <a:endParaRPr lang="en-US" sz="1800" dirty="0"/>
          </a:p>
        </p:txBody>
      </p:sp>
      <p:sp>
        <p:nvSpPr>
          <p:cNvPr id="13" name="Shape 11"/>
          <p:cNvSpPr/>
          <p:nvPr/>
        </p:nvSpPr>
        <p:spPr>
          <a:xfrm>
            <a:off x="777240" y="4526280"/>
            <a:ext cx="2103120" cy="0"/>
          </a:xfrm>
          <a:prstGeom prst="line">
            <a:avLst/>
          </a:prstGeom>
          <a:noFill/>
          <a:ln w="9525">
            <a:solidFill>
              <a:srgbClr val="D6DEE8"/>
            </a:solidFill>
            <a:prstDash val="solid"/>
          </a:ln>
        </p:spPr>
      </p:sp>
      <p:sp>
        <p:nvSpPr>
          <p:cNvPr id="14" name="Text 12"/>
          <p:cNvSpPr/>
          <p:nvPr/>
        </p:nvSpPr>
        <p:spPr>
          <a:xfrm>
            <a:off x="777240" y="4663440"/>
            <a:ext cx="2148840" cy="118872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Đặt vấn đề · Thực trạng · Khảo sát đầu năm · Nguyên nhân</a:t>
            </a:r>
            <a:endParaRPr lang="en-US" sz="1150" dirty="0"/>
          </a:p>
        </p:txBody>
      </p:sp>
      <p:sp>
        <p:nvSpPr>
          <p:cNvPr id="15" name="Shape 13"/>
          <p:cNvSpPr/>
          <p:nvPr/>
        </p:nvSpPr>
        <p:spPr>
          <a:xfrm>
            <a:off x="3337560" y="1691640"/>
            <a:ext cx="2651760" cy="429768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6" name="Shape 14"/>
          <p:cNvSpPr/>
          <p:nvPr/>
        </p:nvSpPr>
        <p:spPr>
          <a:xfrm>
            <a:off x="3337560" y="1691640"/>
            <a:ext cx="2651760" cy="109728"/>
          </a:xfrm>
          <a:prstGeom prst="rect">
            <a:avLst/>
          </a:prstGeom>
          <a:solidFill>
            <a:srgbClr val="13315C"/>
          </a:solidFill>
          <a:ln w="12700">
            <a:solidFill>
              <a:srgbClr val="13315C"/>
            </a:solidFill>
            <a:prstDash val="solid"/>
          </a:ln>
        </p:spPr>
      </p:sp>
      <p:sp>
        <p:nvSpPr>
          <p:cNvPr id="17" name="Text 15"/>
          <p:cNvSpPr/>
          <p:nvPr/>
        </p:nvSpPr>
        <p:spPr>
          <a:xfrm>
            <a:off x="3611880" y="2103120"/>
            <a:ext cx="2103120" cy="1097280"/>
          </a:xfrm>
          <a:prstGeom prst="rect">
            <a:avLst/>
          </a:prstGeom>
          <a:noFill/>
          <a:ln/>
        </p:spPr>
        <p:txBody>
          <a:bodyPr wrap="square" lIns="0" tIns="0" rIns="0" bIns="0" rtlCol="0" anchor="ctr"/>
          <a:lstStyle/>
          <a:p>
            <a:pPr marL="0" indent="0">
              <a:buNone/>
            </a:pPr>
            <a:r>
              <a:rPr lang="en-US" sz="6000" b="1" dirty="0">
                <a:solidFill>
                  <a:srgbClr val="13315C"/>
                </a:solidFill>
                <a:latin typeface="Segoe UI Semibold" pitchFamily="34" charset="0"/>
                <a:ea typeface="Segoe UI Semibold" pitchFamily="34" charset="-122"/>
                <a:cs typeface="Segoe UI Semibold" pitchFamily="34" charset="-120"/>
              </a:rPr>
              <a:t>II</a:t>
            </a:r>
            <a:endParaRPr lang="en-US" sz="6000" dirty="0"/>
          </a:p>
        </p:txBody>
      </p:sp>
      <p:sp>
        <p:nvSpPr>
          <p:cNvPr id="18" name="Text 16"/>
          <p:cNvSpPr/>
          <p:nvPr/>
        </p:nvSpPr>
        <p:spPr>
          <a:xfrm>
            <a:off x="3611880" y="3337560"/>
            <a:ext cx="2103120" cy="274320"/>
          </a:xfrm>
          <a:prstGeom prst="rect">
            <a:avLst/>
          </a:prstGeom>
          <a:noFill/>
          <a:ln/>
        </p:spPr>
        <p:txBody>
          <a:bodyPr wrap="square" lIns="0" tIns="0" rIns="0" bIns="0" rtlCol="0" anchor="ctr"/>
          <a:lstStyle/>
          <a:p>
            <a:pPr marL="0" indent="0">
              <a:buNone/>
            </a:pPr>
            <a:r>
              <a:rPr lang="en-US" sz="1000" kern="0" spc="200" dirty="0">
                <a:solidFill>
                  <a:srgbClr val="5B6B82"/>
                </a:solidFill>
                <a:latin typeface="Segoe UI Semibold" pitchFamily="34" charset="0"/>
                <a:ea typeface="Segoe UI Semibold" pitchFamily="34" charset="-122"/>
                <a:cs typeface="Segoe UI Semibold" pitchFamily="34" charset="-120"/>
              </a:rPr>
              <a:t>PHẦN II</a:t>
            </a:r>
            <a:endParaRPr lang="en-US" sz="1000" dirty="0"/>
          </a:p>
        </p:txBody>
      </p:sp>
      <p:sp>
        <p:nvSpPr>
          <p:cNvPr id="19" name="Text 17"/>
          <p:cNvSpPr/>
          <p:nvPr/>
        </p:nvSpPr>
        <p:spPr>
          <a:xfrm>
            <a:off x="3611880" y="3611880"/>
            <a:ext cx="2194560" cy="822960"/>
          </a:xfrm>
          <a:prstGeom prst="rect">
            <a:avLst/>
          </a:prstGeom>
          <a:noFill/>
          <a:ln/>
        </p:spPr>
        <p:txBody>
          <a:bodyPr wrap="square" lIns="0" tIns="0" rIns="0" bIns="0" rtlCol="0" anchor="t"/>
          <a:lstStyle/>
          <a:p>
            <a:pPr marL="0" indent="0">
              <a:buNone/>
            </a:pPr>
            <a:r>
              <a:rPr lang="en-US" sz="1800" b="1" dirty="0">
                <a:solidFill>
                  <a:srgbClr val="0B2545"/>
                </a:solidFill>
                <a:latin typeface="Segoe UI Semibold" pitchFamily="34" charset="0"/>
                <a:ea typeface="Segoe UI Semibold" pitchFamily="34" charset="-122"/>
                <a:cs typeface="Segoe UI Semibold" pitchFamily="34" charset="-120"/>
              </a:rPr>
              <a:t>Nội dung biện pháp</a:t>
            </a:r>
            <a:endParaRPr lang="en-US" sz="1800" dirty="0"/>
          </a:p>
        </p:txBody>
      </p:sp>
      <p:sp>
        <p:nvSpPr>
          <p:cNvPr id="20" name="Shape 18"/>
          <p:cNvSpPr/>
          <p:nvPr/>
        </p:nvSpPr>
        <p:spPr>
          <a:xfrm>
            <a:off x="3611880" y="4526280"/>
            <a:ext cx="2103120" cy="0"/>
          </a:xfrm>
          <a:prstGeom prst="line">
            <a:avLst/>
          </a:prstGeom>
          <a:noFill/>
          <a:ln w="9525">
            <a:solidFill>
              <a:srgbClr val="D6DEE8"/>
            </a:solidFill>
            <a:prstDash val="solid"/>
          </a:ln>
        </p:spPr>
      </p:sp>
      <p:sp>
        <p:nvSpPr>
          <p:cNvPr id="21" name="Text 19"/>
          <p:cNvSpPr/>
          <p:nvPr/>
        </p:nvSpPr>
        <p:spPr>
          <a:xfrm>
            <a:off x="3611880" y="4663440"/>
            <a:ext cx="2148840" cy="118872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4 giải pháp: Lộ trình tri thức · Trò chơi hóa · Chẩn đoán lỗi · Trợ lí AI</a:t>
            </a:r>
            <a:endParaRPr lang="en-US" sz="1150" dirty="0"/>
          </a:p>
        </p:txBody>
      </p:sp>
      <p:sp>
        <p:nvSpPr>
          <p:cNvPr id="22" name="Shape 20"/>
          <p:cNvSpPr/>
          <p:nvPr/>
        </p:nvSpPr>
        <p:spPr>
          <a:xfrm>
            <a:off x="6172200" y="1691640"/>
            <a:ext cx="2651760" cy="429768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3" name="Shape 21"/>
          <p:cNvSpPr/>
          <p:nvPr/>
        </p:nvSpPr>
        <p:spPr>
          <a:xfrm>
            <a:off x="6172200" y="1691640"/>
            <a:ext cx="2651760" cy="109728"/>
          </a:xfrm>
          <a:prstGeom prst="rect">
            <a:avLst/>
          </a:prstGeom>
          <a:solidFill>
            <a:srgbClr val="F2A900"/>
          </a:solidFill>
          <a:ln w="12700">
            <a:solidFill>
              <a:srgbClr val="F2A900"/>
            </a:solidFill>
            <a:prstDash val="solid"/>
          </a:ln>
        </p:spPr>
      </p:sp>
      <p:sp>
        <p:nvSpPr>
          <p:cNvPr id="24" name="Text 22"/>
          <p:cNvSpPr/>
          <p:nvPr/>
        </p:nvSpPr>
        <p:spPr>
          <a:xfrm>
            <a:off x="6446520" y="2103120"/>
            <a:ext cx="2103120" cy="1097280"/>
          </a:xfrm>
          <a:prstGeom prst="rect">
            <a:avLst/>
          </a:prstGeom>
          <a:noFill/>
          <a:ln/>
        </p:spPr>
        <p:txBody>
          <a:bodyPr wrap="square" lIns="0" tIns="0" rIns="0" bIns="0" rtlCol="0" anchor="ctr"/>
          <a:lstStyle/>
          <a:p>
            <a:pPr marL="0" indent="0">
              <a:buNone/>
            </a:pPr>
            <a:r>
              <a:rPr lang="en-US" sz="6000" b="1" dirty="0">
                <a:solidFill>
                  <a:srgbClr val="F2A900"/>
                </a:solidFill>
                <a:latin typeface="Segoe UI Semibold" pitchFamily="34" charset="0"/>
                <a:ea typeface="Segoe UI Semibold" pitchFamily="34" charset="-122"/>
                <a:cs typeface="Segoe UI Semibold" pitchFamily="34" charset="-120"/>
              </a:rPr>
              <a:t>III</a:t>
            </a:r>
            <a:endParaRPr lang="en-US" sz="6000" dirty="0"/>
          </a:p>
        </p:txBody>
      </p:sp>
      <p:sp>
        <p:nvSpPr>
          <p:cNvPr id="25" name="Text 23"/>
          <p:cNvSpPr/>
          <p:nvPr/>
        </p:nvSpPr>
        <p:spPr>
          <a:xfrm>
            <a:off x="6446520" y="3337560"/>
            <a:ext cx="2103120" cy="274320"/>
          </a:xfrm>
          <a:prstGeom prst="rect">
            <a:avLst/>
          </a:prstGeom>
          <a:noFill/>
          <a:ln/>
        </p:spPr>
        <p:txBody>
          <a:bodyPr wrap="square" lIns="0" tIns="0" rIns="0" bIns="0" rtlCol="0" anchor="ctr"/>
          <a:lstStyle/>
          <a:p>
            <a:pPr marL="0" indent="0">
              <a:buNone/>
            </a:pPr>
            <a:r>
              <a:rPr lang="en-US" sz="1000" kern="0" spc="200" dirty="0">
                <a:solidFill>
                  <a:srgbClr val="5B6B82"/>
                </a:solidFill>
                <a:latin typeface="Segoe UI Semibold" pitchFamily="34" charset="0"/>
                <a:ea typeface="Segoe UI Semibold" pitchFamily="34" charset="-122"/>
                <a:cs typeface="Segoe UI Semibold" pitchFamily="34" charset="-120"/>
              </a:rPr>
              <a:t>PHẦN III</a:t>
            </a:r>
            <a:endParaRPr lang="en-US" sz="1000" dirty="0"/>
          </a:p>
        </p:txBody>
      </p:sp>
      <p:sp>
        <p:nvSpPr>
          <p:cNvPr id="26" name="Text 24"/>
          <p:cNvSpPr/>
          <p:nvPr/>
        </p:nvSpPr>
        <p:spPr>
          <a:xfrm>
            <a:off x="6446520" y="3611880"/>
            <a:ext cx="2194560" cy="822960"/>
          </a:xfrm>
          <a:prstGeom prst="rect">
            <a:avLst/>
          </a:prstGeom>
          <a:noFill/>
          <a:ln/>
        </p:spPr>
        <p:txBody>
          <a:bodyPr wrap="square" lIns="0" tIns="0" rIns="0" bIns="0" rtlCol="0" anchor="t"/>
          <a:lstStyle/>
          <a:p>
            <a:pPr marL="0" indent="0">
              <a:buNone/>
            </a:pPr>
            <a:r>
              <a:rPr lang="en-US" sz="1800" b="1" dirty="0">
                <a:solidFill>
                  <a:srgbClr val="0B2545"/>
                </a:solidFill>
                <a:latin typeface="Segoe UI Semibold" pitchFamily="34" charset="0"/>
                <a:ea typeface="Segoe UI Semibold" pitchFamily="34" charset="-122"/>
                <a:cs typeface="Segoe UI Semibold" pitchFamily="34" charset="-120"/>
              </a:rPr>
              <a:t>Hiệu quả thu được</a:t>
            </a:r>
            <a:endParaRPr lang="en-US" sz="1800" dirty="0"/>
          </a:p>
        </p:txBody>
      </p:sp>
      <p:sp>
        <p:nvSpPr>
          <p:cNvPr id="27" name="Shape 25"/>
          <p:cNvSpPr/>
          <p:nvPr/>
        </p:nvSpPr>
        <p:spPr>
          <a:xfrm>
            <a:off x="6446520" y="4526280"/>
            <a:ext cx="2103120" cy="0"/>
          </a:xfrm>
          <a:prstGeom prst="line">
            <a:avLst/>
          </a:prstGeom>
          <a:noFill/>
          <a:ln w="9525">
            <a:solidFill>
              <a:srgbClr val="D6DEE8"/>
            </a:solidFill>
            <a:prstDash val="solid"/>
          </a:ln>
        </p:spPr>
      </p:sp>
      <p:sp>
        <p:nvSpPr>
          <p:cNvPr id="28" name="Text 26"/>
          <p:cNvSpPr/>
          <p:nvPr/>
        </p:nvSpPr>
        <p:spPr>
          <a:xfrm>
            <a:off x="6446520" y="4663440"/>
            <a:ext cx="2148840" cy="118872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So sánh trước – sau áp dụng · Kết quả đánh giá môn Toán</a:t>
            </a:r>
            <a:endParaRPr lang="en-US" sz="1150" dirty="0"/>
          </a:p>
        </p:txBody>
      </p:sp>
      <p:sp>
        <p:nvSpPr>
          <p:cNvPr id="29" name="Shape 27"/>
          <p:cNvSpPr/>
          <p:nvPr/>
        </p:nvSpPr>
        <p:spPr>
          <a:xfrm>
            <a:off x="9006840" y="1691640"/>
            <a:ext cx="2651760" cy="429768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0" name="Shape 28"/>
          <p:cNvSpPr/>
          <p:nvPr/>
        </p:nvSpPr>
        <p:spPr>
          <a:xfrm>
            <a:off x="9006840" y="1691640"/>
            <a:ext cx="2651760" cy="109728"/>
          </a:xfrm>
          <a:prstGeom prst="rect">
            <a:avLst/>
          </a:prstGeom>
          <a:solidFill>
            <a:srgbClr val="E4572E"/>
          </a:solidFill>
          <a:ln w="12700">
            <a:solidFill>
              <a:srgbClr val="E4572E"/>
            </a:solidFill>
            <a:prstDash val="solid"/>
          </a:ln>
        </p:spPr>
      </p:sp>
      <p:sp>
        <p:nvSpPr>
          <p:cNvPr id="31" name="Text 29"/>
          <p:cNvSpPr/>
          <p:nvPr/>
        </p:nvSpPr>
        <p:spPr>
          <a:xfrm>
            <a:off x="9281160" y="2103120"/>
            <a:ext cx="2103120" cy="1097280"/>
          </a:xfrm>
          <a:prstGeom prst="rect">
            <a:avLst/>
          </a:prstGeom>
          <a:noFill/>
          <a:ln/>
        </p:spPr>
        <p:txBody>
          <a:bodyPr wrap="square" lIns="0" tIns="0" rIns="0" bIns="0" rtlCol="0" anchor="ctr"/>
          <a:lstStyle/>
          <a:p>
            <a:pPr marL="0" indent="0">
              <a:buNone/>
            </a:pPr>
            <a:r>
              <a:rPr lang="en-US" sz="6000" b="1" dirty="0">
                <a:solidFill>
                  <a:srgbClr val="E4572E"/>
                </a:solidFill>
                <a:latin typeface="Segoe UI Semibold" pitchFamily="34" charset="0"/>
                <a:ea typeface="Segoe UI Semibold" pitchFamily="34" charset="-122"/>
                <a:cs typeface="Segoe UI Semibold" pitchFamily="34" charset="-120"/>
              </a:rPr>
              <a:t>IV</a:t>
            </a:r>
            <a:endParaRPr lang="en-US" sz="6000" dirty="0"/>
          </a:p>
        </p:txBody>
      </p:sp>
      <p:sp>
        <p:nvSpPr>
          <p:cNvPr id="32" name="Text 30"/>
          <p:cNvSpPr/>
          <p:nvPr/>
        </p:nvSpPr>
        <p:spPr>
          <a:xfrm>
            <a:off x="9281160" y="3337560"/>
            <a:ext cx="2103120" cy="274320"/>
          </a:xfrm>
          <a:prstGeom prst="rect">
            <a:avLst/>
          </a:prstGeom>
          <a:noFill/>
          <a:ln/>
        </p:spPr>
        <p:txBody>
          <a:bodyPr wrap="square" lIns="0" tIns="0" rIns="0" bIns="0" rtlCol="0" anchor="ctr"/>
          <a:lstStyle/>
          <a:p>
            <a:pPr marL="0" indent="0">
              <a:buNone/>
            </a:pPr>
            <a:r>
              <a:rPr lang="en-US" sz="1000" kern="0" spc="200" dirty="0">
                <a:solidFill>
                  <a:srgbClr val="5B6B82"/>
                </a:solidFill>
                <a:latin typeface="Segoe UI Semibold" pitchFamily="34" charset="0"/>
                <a:ea typeface="Segoe UI Semibold" pitchFamily="34" charset="-122"/>
                <a:cs typeface="Segoe UI Semibold" pitchFamily="34" charset="-120"/>
              </a:rPr>
              <a:t>PHẦN IV</a:t>
            </a:r>
            <a:endParaRPr lang="en-US" sz="1000" dirty="0"/>
          </a:p>
        </p:txBody>
      </p:sp>
      <p:sp>
        <p:nvSpPr>
          <p:cNvPr id="33" name="Text 31"/>
          <p:cNvSpPr/>
          <p:nvPr/>
        </p:nvSpPr>
        <p:spPr>
          <a:xfrm>
            <a:off x="9281160" y="3611880"/>
            <a:ext cx="2194560" cy="822960"/>
          </a:xfrm>
          <a:prstGeom prst="rect">
            <a:avLst/>
          </a:prstGeom>
          <a:noFill/>
          <a:ln/>
        </p:spPr>
        <p:txBody>
          <a:bodyPr wrap="square" lIns="0" tIns="0" rIns="0" bIns="0" rtlCol="0" anchor="t"/>
          <a:lstStyle/>
          <a:p>
            <a:pPr marL="0" indent="0">
              <a:buNone/>
            </a:pPr>
            <a:r>
              <a:rPr lang="en-US" sz="1800" b="1" dirty="0">
                <a:solidFill>
                  <a:srgbClr val="0B2545"/>
                </a:solidFill>
                <a:latin typeface="Segoe UI Semibold" pitchFamily="34" charset="0"/>
                <a:ea typeface="Segoe UI Semibold" pitchFamily="34" charset="-122"/>
                <a:cs typeface="Segoe UI Semibold" pitchFamily="34" charset="-120"/>
              </a:rPr>
              <a:t>Kết luận</a:t>
            </a:r>
            <a:endParaRPr lang="en-US" sz="1800" dirty="0"/>
          </a:p>
        </p:txBody>
      </p:sp>
      <p:sp>
        <p:nvSpPr>
          <p:cNvPr id="34" name="Shape 32"/>
          <p:cNvSpPr/>
          <p:nvPr/>
        </p:nvSpPr>
        <p:spPr>
          <a:xfrm>
            <a:off x="9281160" y="4526280"/>
            <a:ext cx="2103120" cy="0"/>
          </a:xfrm>
          <a:prstGeom prst="line">
            <a:avLst/>
          </a:prstGeom>
          <a:noFill/>
          <a:ln w="9525">
            <a:solidFill>
              <a:srgbClr val="D6DEE8"/>
            </a:solidFill>
            <a:prstDash val="solid"/>
          </a:ln>
        </p:spPr>
      </p:sp>
      <p:sp>
        <p:nvSpPr>
          <p:cNvPr id="35" name="Text 33"/>
          <p:cNvSpPr/>
          <p:nvPr/>
        </p:nvSpPr>
        <p:spPr>
          <a:xfrm>
            <a:off x="9281160" y="4663440"/>
            <a:ext cx="2148840" cy="118872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Khả năng áp dụng, nhân rộng · Kiến nghị</a:t>
            </a:r>
            <a:endParaRPr lang="en-US" sz="1150" dirty="0"/>
          </a:p>
        </p:txBody>
      </p:sp>
      <p:sp>
        <p:nvSpPr>
          <p:cNvPr id="36" name="Shape 34"/>
          <p:cNvSpPr/>
          <p:nvPr/>
        </p:nvSpPr>
        <p:spPr>
          <a:xfrm>
            <a:off x="502920" y="6419088"/>
            <a:ext cx="11185855" cy="0"/>
          </a:xfrm>
          <a:prstGeom prst="line">
            <a:avLst/>
          </a:prstGeom>
          <a:noFill/>
          <a:ln w="9525">
            <a:solidFill>
              <a:srgbClr val="D6DEE8"/>
            </a:solidFill>
            <a:prstDash val="solid"/>
          </a:ln>
        </p:spPr>
      </p:sp>
      <p:sp>
        <p:nvSpPr>
          <p:cNvPr id="37" name="Text 3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38" name="Text 3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02</a:t>
            </a:r>
            <a:endParaRPr lang="en-US" sz="1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7863840" y="-2011680"/>
            <a:ext cx="6583680" cy="6583680"/>
          </a:xfrm>
          <a:prstGeom prst="ellipse">
            <a:avLst/>
          </a:prstGeom>
          <a:solidFill>
            <a:srgbClr val="13315C"/>
          </a:solidFill>
          <a:ln w="12700">
            <a:solidFill>
              <a:srgbClr val="13315C"/>
            </a:solidFill>
            <a:prstDash val="solid"/>
          </a:ln>
        </p:spPr>
      </p:sp>
      <p:sp>
        <p:nvSpPr>
          <p:cNvPr id="3" name="Shape 1"/>
          <p:cNvSpPr/>
          <p:nvPr/>
        </p:nvSpPr>
        <p:spPr>
          <a:xfrm>
            <a:off x="9509760" y="3291840"/>
            <a:ext cx="4206240" cy="4206240"/>
          </a:xfrm>
          <a:prstGeom prst="ellipse">
            <a:avLst/>
          </a:prstGeom>
          <a:solidFill>
            <a:srgbClr val="0E2E52"/>
          </a:solidFill>
          <a:ln w="12700">
            <a:solidFill>
              <a:srgbClr val="0E2E52"/>
            </a:solidFill>
            <a:prstDash val="solid"/>
          </a:ln>
        </p:spPr>
      </p:sp>
      <p:sp>
        <p:nvSpPr>
          <p:cNvPr id="4" name="Text 2"/>
          <p:cNvSpPr/>
          <p:nvPr/>
        </p:nvSpPr>
        <p:spPr>
          <a:xfrm>
            <a:off x="822960" y="2011680"/>
            <a:ext cx="5486400" cy="411480"/>
          </a:xfrm>
          <a:prstGeom prst="rect">
            <a:avLst/>
          </a:prstGeom>
          <a:noFill/>
          <a:ln/>
        </p:spPr>
        <p:txBody>
          <a:bodyPr wrap="square" lIns="0" tIns="0" rIns="0" bIns="0" rtlCol="0" anchor="ctr"/>
          <a:lstStyle/>
          <a:p>
            <a:pPr marL="0" indent="0">
              <a:buNone/>
            </a:pPr>
            <a:r>
              <a:rPr lang="en-US" sz="1600" b="1" kern="0" spc="400" dirty="0">
                <a:solidFill>
                  <a:srgbClr val="F2A900"/>
                </a:solidFill>
                <a:latin typeface="Segoe UI Semibold" pitchFamily="34" charset="0"/>
                <a:ea typeface="Segoe UI Semibold" pitchFamily="34" charset="-122"/>
                <a:cs typeface="Segoe UI Semibold" pitchFamily="34" charset="-120"/>
              </a:rPr>
              <a:t>PHẦN I</a:t>
            </a:r>
            <a:endParaRPr lang="en-US" sz="1600" dirty="0"/>
          </a:p>
        </p:txBody>
      </p:sp>
      <p:sp>
        <p:nvSpPr>
          <p:cNvPr id="5" name="Text 3"/>
          <p:cNvSpPr/>
          <p:nvPr/>
        </p:nvSpPr>
        <p:spPr>
          <a:xfrm>
            <a:off x="8138160" y="1005840"/>
            <a:ext cx="3657600" cy="3291840"/>
          </a:xfrm>
          <a:prstGeom prst="rect">
            <a:avLst/>
          </a:prstGeom>
          <a:noFill/>
          <a:ln/>
        </p:spPr>
        <p:txBody>
          <a:bodyPr wrap="square" lIns="0" tIns="0" rIns="0" bIns="0" rtlCol="0" anchor="ctr"/>
          <a:lstStyle/>
          <a:p>
            <a:pPr marL="0" indent="0" algn="ctr">
              <a:buNone/>
            </a:pPr>
            <a:r>
              <a:rPr lang="en-US" sz="20000" b="1" dirty="0">
                <a:solidFill>
                  <a:srgbClr val="1C4A7A"/>
                </a:solidFill>
                <a:latin typeface="Segoe UI Semibold" pitchFamily="34" charset="0"/>
                <a:ea typeface="Segoe UI Semibold" pitchFamily="34" charset="-122"/>
                <a:cs typeface="Segoe UI Semibold" pitchFamily="34" charset="-120"/>
              </a:rPr>
              <a:t>I</a:t>
            </a:r>
            <a:endParaRPr lang="en-US" sz="20000" dirty="0"/>
          </a:p>
        </p:txBody>
      </p:sp>
      <p:sp>
        <p:nvSpPr>
          <p:cNvPr id="6" name="Text 4"/>
          <p:cNvSpPr/>
          <p:nvPr/>
        </p:nvSpPr>
        <p:spPr>
          <a:xfrm>
            <a:off x="822960" y="2514600"/>
            <a:ext cx="7498080" cy="1280160"/>
          </a:xfrm>
          <a:prstGeom prst="rect">
            <a:avLst/>
          </a:prstGeom>
          <a:noFill/>
          <a:ln/>
        </p:spPr>
        <p:txBody>
          <a:bodyPr wrap="square" lIns="0" tIns="0" rIns="0" bIns="0" rtlCol="0" anchor="t"/>
          <a:lstStyle/>
          <a:p>
            <a:pPr marL="0" indent="0">
              <a:buNone/>
            </a:pPr>
            <a:r>
              <a:rPr lang="en-US" sz="3800" b="1" dirty="0">
                <a:solidFill>
                  <a:srgbClr val="FFFFFF"/>
                </a:solidFill>
                <a:latin typeface="Segoe UI Semibold" pitchFamily="34" charset="0"/>
                <a:ea typeface="Segoe UI Semibold" pitchFamily="34" charset="-122"/>
                <a:cs typeface="Segoe UI Semibold" pitchFamily="34" charset="-120"/>
              </a:rPr>
              <a:t>Lí do chọn biện pháp</a:t>
            </a:r>
            <a:endParaRPr lang="en-US" sz="3800" dirty="0"/>
          </a:p>
        </p:txBody>
      </p:sp>
      <p:sp>
        <p:nvSpPr>
          <p:cNvPr id="7" name="Shape 5"/>
          <p:cNvSpPr/>
          <p:nvPr/>
        </p:nvSpPr>
        <p:spPr>
          <a:xfrm>
            <a:off x="822960" y="3931920"/>
            <a:ext cx="1097280" cy="64008"/>
          </a:xfrm>
          <a:prstGeom prst="rect">
            <a:avLst/>
          </a:prstGeom>
          <a:solidFill>
            <a:srgbClr val="0F9D8F"/>
          </a:solidFill>
          <a:ln w="12700">
            <a:solidFill>
              <a:srgbClr val="0F9D8F"/>
            </a:solidFill>
            <a:prstDash val="solid"/>
          </a:ln>
        </p:spPr>
      </p:sp>
      <p:sp>
        <p:nvSpPr>
          <p:cNvPr id="8" name="Text 6"/>
          <p:cNvSpPr/>
          <p:nvPr/>
        </p:nvSpPr>
        <p:spPr>
          <a:xfrm>
            <a:off x="822960" y="4160520"/>
            <a:ext cx="6949440" cy="1005840"/>
          </a:xfrm>
          <a:prstGeom prst="rect">
            <a:avLst/>
          </a:prstGeom>
          <a:noFill/>
          <a:ln/>
        </p:spPr>
        <p:txBody>
          <a:bodyPr wrap="square" lIns="0" tIns="0" rIns="0" bIns="0" rtlCol="0" anchor="t"/>
          <a:lstStyle/>
          <a:p>
            <a:pPr marL="0" indent="0">
              <a:buNone/>
            </a:pPr>
            <a:r>
              <a:rPr lang="en-US" sz="1500" dirty="0">
                <a:solidFill>
                  <a:srgbClr val="C9D6E6"/>
                </a:solidFill>
                <a:latin typeface="Segoe UI" pitchFamily="34" charset="0"/>
                <a:ea typeface="Segoe UI" pitchFamily="34" charset="-122"/>
                <a:cs typeface="Segoe UI" pitchFamily="34" charset="-120"/>
              </a:rPr>
              <a:t>Đặt vấn đề – Thực trạng lớp 4A đầu năm học – Nguyên nhân</a:t>
            </a:r>
            <a:endParaRPr lang="en-US" sz="1500" dirty="0"/>
          </a:p>
        </p:txBody>
      </p:sp>
      <p:sp>
        <p:nvSpPr>
          <p:cNvPr id="9" name="Shape 7"/>
          <p:cNvSpPr/>
          <p:nvPr/>
        </p:nvSpPr>
        <p:spPr>
          <a:xfrm>
            <a:off x="502920" y="6419088"/>
            <a:ext cx="11185855" cy="0"/>
          </a:xfrm>
          <a:prstGeom prst="line">
            <a:avLst/>
          </a:prstGeom>
          <a:noFill/>
          <a:ln w="9525">
            <a:solidFill>
              <a:srgbClr val="2A4568"/>
            </a:solidFill>
            <a:prstDash val="solid"/>
          </a:ln>
        </p:spPr>
      </p:sp>
      <p:sp>
        <p:nvSpPr>
          <p:cNvPr id="10" name="Text 8"/>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A9B8CC"/>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11" name="Text 9"/>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F2A900"/>
                </a:solidFill>
                <a:latin typeface="Segoe UI Semibold" pitchFamily="34" charset="0"/>
                <a:ea typeface="Segoe UI Semibold" pitchFamily="34" charset="-122"/>
                <a:cs typeface="Segoe UI Semibold" pitchFamily="34" charset="-120"/>
              </a:rPr>
              <a:t>03</a:t>
            </a:r>
            <a:endParaRPr lang="en-US" sz="1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 LÍ DO CHỌN BIỆN PHÁP  ·  1. ĐẶT VẤN ĐỀ</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Vì sao cần một “Lộ trình tri thức động”?</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3593592" cy="4617720"/>
          </a:xfrm>
          <a:prstGeom prst="roundRect">
            <a:avLst>
              <a:gd name="adj" fmla="val 203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777240" y="1783080"/>
            <a:ext cx="640080" cy="640080"/>
          </a:xfrm>
          <a:prstGeom prst="ellipse">
            <a:avLst/>
          </a:prstGeom>
          <a:solidFill>
            <a:srgbClr val="0F9D8F"/>
          </a:solidFill>
          <a:ln w="12700">
            <a:solidFill>
              <a:srgbClr val="0F9D8F"/>
            </a:solidFill>
            <a:prstDash val="solid"/>
          </a:ln>
        </p:spPr>
      </p:sp>
      <p:sp>
        <p:nvSpPr>
          <p:cNvPr id="10" name="Text 8"/>
          <p:cNvSpPr/>
          <p:nvPr/>
        </p:nvSpPr>
        <p:spPr>
          <a:xfrm>
            <a:off x="777240" y="1783080"/>
            <a:ext cx="64008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Segoe UI Semibold" pitchFamily="34" charset="0"/>
                <a:ea typeface="Segoe UI Semibold" pitchFamily="34" charset="-122"/>
                <a:cs typeface="Segoe UI Semibold" pitchFamily="34" charset="-120"/>
              </a:rPr>
              <a:t>01</a:t>
            </a:r>
            <a:endParaRPr lang="en-US" sz="1500" dirty="0"/>
          </a:p>
        </p:txBody>
      </p:sp>
      <p:sp>
        <p:nvSpPr>
          <p:cNvPr id="11" name="Text 9"/>
          <p:cNvSpPr/>
          <p:nvPr/>
        </p:nvSpPr>
        <p:spPr>
          <a:xfrm>
            <a:off x="1554480" y="1783080"/>
            <a:ext cx="2377440" cy="64008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Yêu cầu của thời đại</a:t>
            </a:r>
            <a:endParaRPr lang="en-US" sz="1600" dirty="0"/>
          </a:p>
        </p:txBody>
      </p:sp>
      <p:sp>
        <p:nvSpPr>
          <p:cNvPr id="12" name="Text 10"/>
          <p:cNvSpPr/>
          <p:nvPr/>
        </p:nvSpPr>
        <p:spPr>
          <a:xfrm>
            <a:off x="777240" y="2651760"/>
            <a:ext cx="3108960" cy="3383280"/>
          </a:xfrm>
          <a:prstGeom prst="rect">
            <a:avLst/>
          </a:prstGeom>
          <a:noFill/>
          <a:ln/>
        </p:spPr>
        <p:txBody>
          <a:bodyPr wrap="square" lIns="25400" tIns="25400" rIns="25400" bIns="25400" rtlCol="0" anchor="t"/>
          <a:lstStyle/>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Cách mạng công nghiệp 4.0 và chương trình chuyển đổi số quốc gia: ứng dụng CNTT trong dạy học là yêu cầu tất yếu.</a:t>
            </a:r>
            <a:endParaRPr lang="en-US" sz="1250" dirty="0"/>
          </a:p>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CT GDPT 2018 chú trọng phát triển năng lực tư duy, giải quyết vấn đề và tự học cho học sinh.</a:t>
            </a:r>
            <a:endParaRPr lang="en-US" sz="1250" dirty="0"/>
          </a:p>
        </p:txBody>
      </p:sp>
      <p:sp>
        <p:nvSpPr>
          <p:cNvPr id="13" name="Shape 11"/>
          <p:cNvSpPr/>
          <p:nvPr/>
        </p:nvSpPr>
        <p:spPr>
          <a:xfrm>
            <a:off x="4279392" y="1554480"/>
            <a:ext cx="3593592" cy="4617720"/>
          </a:xfrm>
          <a:prstGeom prst="roundRect">
            <a:avLst>
              <a:gd name="adj" fmla="val 203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4" name="Shape 12"/>
          <p:cNvSpPr/>
          <p:nvPr/>
        </p:nvSpPr>
        <p:spPr>
          <a:xfrm>
            <a:off x="4553712" y="1783080"/>
            <a:ext cx="640080" cy="640080"/>
          </a:xfrm>
          <a:prstGeom prst="ellipse">
            <a:avLst/>
          </a:prstGeom>
          <a:solidFill>
            <a:srgbClr val="F2A900"/>
          </a:solidFill>
          <a:ln w="12700">
            <a:solidFill>
              <a:srgbClr val="F2A900"/>
            </a:solidFill>
            <a:prstDash val="solid"/>
          </a:ln>
        </p:spPr>
      </p:sp>
      <p:sp>
        <p:nvSpPr>
          <p:cNvPr id="15" name="Text 13"/>
          <p:cNvSpPr/>
          <p:nvPr/>
        </p:nvSpPr>
        <p:spPr>
          <a:xfrm>
            <a:off x="4553712" y="1783080"/>
            <a:ext cx="64008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Segoe UI Semibold" pitchFamily="34" charset="0"/>
                <a:ea typeface="Segoe UI Semibold" pitchFamily="34" charset="-122"/>
                <a:cs typeface="Segoe UI Semibold" pitchFamily="34" charset="-120"/>
              </a:rPr>
              <a:t>02</a:t>
            </a:r>
            <a:endParaRPr lang="en-US" sz="1500" dirty="0"/>
          </a:p>
        </p:txBody>
      </p:sp>
      <p:sp>
        <p:nvSpPr>
          <p:cNvPr id="16" name="Text 14"/>
          <p:cNvSpPr/>
          <p:nvPr/>
        </p:nvSpPr>
        <p:spPr>
          <a:xfrm>
            <a:off x="5330952" y="1783080"/>
            <a:ext cx="2377440" cy="64008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Đặc thù môn Toán</a:t>
            </a:r>
            <a:endParaRPr lang="en-US" sz="1600" dirty="0"/>
          </a:p>
        </p:txBody>
      </p:sp>
      <p:sp>
        <p:nvSpPr>
          <p:cNvPr id="17" name="Text 15"/>
          <p:cNvSpPr/>
          <p:nvPr/>
        </p:nvSpPr>
        <p:spPr>
          <a:xfrm>
            <a:off x="4553712" y="2651760"/>
            <a:ext cx="3108960" cy="3383280"/>
          </a:xfrm>
          <a:prstGeom prst="rect">
            <a:avLst/>
          </a:prstGeom>
          <a:noFill/>
          <a:ln/>
        </p:spPr>
        <p:txBody>
          <a:bodyPr wrap="square" lIns="25400" tIns="25400" rIns="25400" bIns="25400" rtlCol="0" anchor="t"/>
          <a:lstStyle/>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Tính hệ thống, kế thừa cao: bài sau dựa trên nền tảng bài trước.</a:t>
            </a:r>
            <a:endParaRPr lang="en-US" sz="1250" dirty="0"/>
          </a:p>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Hổng một “mắt xích” đầu năm → khó khăn dây chuyền ở phân số, phép tính phân số.</a:t>
            </a:r>
            <a:endParaRPr lang="en-US" sz="1250" dirty="0"/>
          </a:p>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GV khó phát hiện chính xác từng em hổng ở đâu; chấm chữa thủ công tốn thời gian.</a:t>
            </a:r>
            <a:endParaRPr lang="en-US" sz="1250" dirty="0"/>
          </a:p>
        </p:txBody>
      </p:sp>
      <p:sp>
        <p:nvSpPr>
          <p:cNvPr id="18" name="Shape 16"/>
          <p:cNvSpPr/>
          <p:nvPr/>
        </p:nvSpPr>
        <p:spPr>
          <a:xfrm>
            <a:off x="8055864" y="1554480"/>
            <a:ext cx="3593592" cy="4617720"/>
          </a:xfrm>
          <a:prstGeom prst="roundRect">
            <a:avLst>
              <a:gd name="adj" fmla="val 203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9" name="Shape 17"/>
          <p:cNvSpPr/>
          <p:nvPr/>
        </p:nvSpPr>
        <p:spPr>
          <a:xfrm>
            <a:off x="8330184" y="1783080"/>
            <a:ext cx="640080" cy="640080"/>
          </a:xfrm>
          <a:prstGeom prst="ellipse">
            <a:avLst/>
          </a:prstGeom>
          <a:solidFill>
            <a:srgbClr val="E4572E"/>
          </a:solidFill>
          <a:ln w="12700">
            <a:solidFill>
              <a:srgbClr val="E4572E"/>
            </a:solidFill>
            <a:prstDash val="solid"/>
          </a:ln>
        </p:spPr>
      </p:sp>
      <p:sp>
        <p:nvSpPr>
          <p:cNvPr id="20" name="Text 18"/>
          <p:cNvSpPr/>
          <p:nvPr/>
        </p:nvSpPr>
        <p:spPr>
          <a:xfrm>
            <a:off x="8330184" y="1783080"/>
            <a:ext cx="64008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Segoe UI Semibold" pitchFamily="34" charset="0"/>
                <a:ea typeface="Segoe UI Semibold" pitchFamily="34" charset="-122"/>
                <a:cs typeface="Segoe UI Semibold" pitchFamily="34" charset="-120"/>
              </a:rPr>
              <a:t>03</a:t>
            </a:r>
            <a:endParaRPr lang="en-US" sz="1500" dirty="0"/>
          </a:p>
        </p:txBody>
      </p:sp>
      <p:sp>
        <p:nvSpPr>
          <p:cNvPr id="21" name="Text 19"/>
          <p:cNvSpPr/>
          <p:nvPr/>
        </p:nvSpPr>
        <p:spPr>
          <a:xfrm>
            <a:off x="9107424" y="1783080"/>
            <a:ext cx="2377440" cy="64008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Giải pháp của tác giả</a:t>
            </a:r>
            <a:endParaRPr lang="en-US" sz="1600" dirty="0"/>
          </a:p>
        </p:txBody>
      </p:sp>
      <p:sp>
        <p:nvSpPr>
          <p:cNvPr id="22" name="Text 20"/>
          <p:cNvSpPr/>
          <p:nvPr/>
        </p:nvSpPr>
        <p:spPr>
          <a:xfrm>
            <a:off x="8330184" y="2651760"/>
            <a:ext cx="3108960" cy="3383280"/>
          </a:xfrm>
          <a:prstGeom prst="rect">
            <a:avLst/>
          </a:prstGeom>
          <a:noFill/>
          <a:ln/>
        </p:spPr>
        <p:txBody>
          <a:bodyPr wrap="square" lIns="25400" tIns="25400" rIns="25400" bIns="25400" rtlCol="0" anchor="t"/>
          <a:lstStyle/>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Tự thiết kế phần mềm chạy trên trình duyệt (máy tính, máy tính bảng, điện thoại).</a:t>
            </a:r>
            <a:endParaRPr lang="en-US" sz="1250" dirty="0"/>
          </a:p>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Mô hình hóa 13 chủ đề Toán 4 thành lộ trình trực quan; tự sinh – tự chấm – gắn nhãn lỗi.</a:t>
            </a:r>
            <a:endParaRPr lang="en-US" sz="1250" dirty="0"/>
          </a:p>
          <a:p>
            <a:pPr marL="203200" indent="-203200">
              <a:lnSpc>
                <a:spcPct val="108000"/>
              </a:lnSpc>
              <a:spcAft>
                <a:spcPts val="900"/>
              </a:spcAft>
              <a:buSzPct val="100000"/>
              <a:buChar char="■"/>
            </a:pPr>
            <a:r>
              <a:rPr lang="en-US" sz="1250" dirty="0">
                <a:solidFill>
                  <a:srgbClr val="1E293B"/>
                </a:solidFill>
                <a:latin typeface="Segoe UI" pitchFamily="34" charset="0"/>
                <a:ea typeface="Segoe UI" pitchFamily="34" charset="-122"/>
                <a:cs typeface="Segoe UI" pitchFamily="34" charset="-120"/>
              </a:rPr>
              <a:t>Trò chơi hóa việc học; tích hợp trợ lí AI như “gia sư ảo”.</a:t>
            </a:r>
            <a:endParaRPr lang="en-US" sz="1250" dirty="0"/>
          </a:p>
        </p:txBody>
      </p:sp>
      <p:sp>
        <p:nvSpPr>
          <p:cNvPr id="23" name="Shape 21"/>
          <p:cNvSpPr/>
          <p:nvPr/>
        </p:nvSpPr>
        <p:spPr>
          <a:xfrm>
            <a:off x="502920" y="6419088"/>
            <a:ext cx="11185855" cy="0"/>
          </a:xfrm>
          <a:prstGeom prst="line">
            <a:avLst/>
          </a:prstGeom>
          <a:noFill/>
          <a:ln w="9525">
            <a:solidFill>
              <a:srgbClr val="D6DEE8"/>
            </a:solidFill>
            <a:prstDash val="solid"/>
          </a:ln>
        </p:spPr>
      </p:sp>
      <p:sp>
        <p:nvSpPr>
          <p:cNvPr id="24" name="Text 22"/>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25" name="Text 23"/>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04</a:t>
            </a:r>
            <a:endParaRPr lang="en-US" sz="1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 LÍ DO CHỌN BIỆN PHÁP  ·  2. THỰC TRẠNG</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Thực trạng lớp 4A năm học 2025 – 2026 (31 học sinh)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5468112" cy="4617720"/>
          </a:xfrm>
          <a:prstGeom prst="roundRect">
            <a:avLst>
              <a:gd name="adj" fmla="val 158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731520" y="1755648"/>
            <a:ext cx="5010912" cy="548640"/>
          </a:xfrm>
          <a:prstGeom prst="roundRect">
            <a:avLst>
              <a:gd name="adj" fmla="val 13333"/>
            </a:avLst>
          </a:prstGeom>
          <a:solidFill>
            <a:srgbClr val="D5F2EE"/>
          </a:solidFill>
          <a:ln w="12700">
            <a:solidFill>
              <a:srgbClr val="D5F2EE"/>
            </a:solidFill>
            <a:prstDash val="solid"/>
          </a:ln>
        </p:spPr>
      </p:sp>
      <p:sp>
        <p:nvSpPr>
          <p:cNvPr id="10" name="Text 8"/>
          <p:cNvSpPr/>
          <p:nvPr/>
        </p:nvSpPr>
        <p:spPr>
          <a:xfrm>
            <a:off x="914400" y="1755648"/>
            <a:ext cx="4663440" cy="548640"/>
          </a:xfrm>
          <a:prstGeom prst="rect">
            <a:avLst/>
          </a:prstGeom>
          <a:noFill/>
          <a:ln/>
        </p:spPr>
        <p:txBody>
          <a:bodyPr wrap="square" lIns="0" tIns="0" rIns="0" bIns="0" rtlCol="0" anchor="ctr"/>
          <a:lstStyle/>
          <a:p>
            <a:pPr marL="0" indent="0">
              <a:buNone/>
            </a:pPr>
            <a:r>
              <a:rPr lang="en-US" sz="1600" b="1" dirty="0">
                <a:solidFill>
                  <a:srgbClr val="0F9D8F"/>
                </a:solidFill>
                <a:latin typeface="Segoe UI Semibold" pitchFamily="34" charset="0"/>
                <a:ea typeface="Segoe UI Semibold" pitchFamily="34" charset="-122"/>
                <a:cs typeface="Segoe UI Semibold" pitchFamily="34" charset="-120"/>
              </a:rPr>
              <a:t>Thuận lợi</a:t>
            </a:r>
            <a:endParaRPr lang="en-US" sz="1600" dirty="0"/>
          </a:p>
        </p:txBody>
      </p:sp>
      <p:sp>
        <p:nvSpPr>
          <p:cNvPr id="11" name="Shape 9"/>
          <p:cNvSpPr/>
          <p:nvPr/>
        </p:nvSpPr>
        <p:spPr>
          <a:xfrm>
            <a:off x="777240" y="2587752"/>
            <a:ext cx="384048" cy="384048"/>
          </a:xfrm>
          <a:prstGeom prst="ellipse">
            <a:avLst/>
          </a:prstGeom>
          <a:solidFill>
            <a:srgbClr val="0F9D8F"/>
          </a:solidFill>
          <a:ln w="12700">
            <a:solidFill>
              <a:srgbClr val="0F9D8F"/>
            </a:solidFill>
            <a:prstDash val="solid"/>
          </a:ln>
        </p:spPr>
      </p:sp>
      <p:sp>
        <p:nvSpPr>
          <p:cNvPr id="12" name="Text 10"/>
          <p:cNvSpPr/>
          <p:nvPr/>
        </p:nvSpPr>
        <p:spPr>
          <a:xfrm>
            <a:off x="777240" y="258775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1</a:t>
            </a:r>
            <a:endParaRPr lang="en-US" sz="1200" dirty="0"/>
          </a:p>
        </p:txBody>
      </p:sp>
      <p:sp>
        <p:nvSpPr>
          <p:cNvPr id="13" name="Text 11"/>
          <p:cNvSpPr/>
          <p:nvPr/>
        </p:nvSpPr>
        <p:spPr>
          <a:xfrm>
            <a:off x="1325880" y="2514600"/>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BGH và tổ chuyên môn quan tâm, khuyến khích đổi mới phương pháp, ứng dụng CNTT và chuyển đổi số.</a:t>
            </a:r>
            <a:endParaRPr lang="en-US" sz="1250" dirty="0"/>
          </a:p>
        </p:txBody>
      </p:sp>
      <p:sp>
        <p:nvSpPr>
          <p:cNvPr id="14" name="Shape 12"/>
          <p:cNvSpPr/>
          <p:nvPr/>
        </p:nvSpPr>
        <p:spPr>
          <a:xfrm>
            <a:off x="777240" y="3483864"/>
            <a:ext cx="384048" cy="384048"/>
          </a:xfrm>
          <a:prstGeom prst="ellipse">
            <a:avLst/>
          </a:prstGeom>
          <a:solidFill>
            <a:srgbClr val="0F9D8F"/>
          </a:solidFill>
          <a:ln w="12700">
            <a:solidFill>
              <a:srgbClr val="0F9D8F"/>
            </a:solidFill>
            <a:prstDash val="solid"/>
          </a:ln>
        </p:spPr>
      </p:sp>
      <p:sp>
        <p:nvSpPr>
          <p:cNvPr id="15" name="Text 13"/>
          <p:cNvSpPr/>
          <p:nvPr/>
        </p:nvSpPr>
        <p:spPr>
          <a:xfrm>
            <a:off x="777240" y="348386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2</a:t>
            </a:r>
            <a:endParaRPr lang="en-US" sz="1200" dirty="0"/>
          </a:p>
        </p:txBody>
      </p:sp>
      <p:sp>
        <p:nvSpPr>
          <p:cNvPr id="16" name="Text 14"/>
          <p:cNvSpPr/>
          <p:nvPr/>
        </p:nvSpPr>
        <p:spPr>
          <a:xfrm>
            <a:off x="1325880" y="3410712"/>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Nhà trường có phòng máy tính, máy chiếu, ti vi thông minh, kết nối Internet.</a:t>
            </a:r>
            <a:endParaRPr lang="en-US" sz="1250" dirty="0"/>
          </a:p>
        </p:txBody>
      </p:sp>
      <p:sp>
        <p:nvSpPr>
          <p:cNvPr id="17" name="Shape 15"/>
          <p:cNvSpPr/>
          <p:nvPr/>
        </p:nvSpPr>
        <p:spPr>
          <a:xfrm>
            <a:off x="777240" y="4379976"/>
            <a:ext cx="384048" cy="384048"/>
          </a:xfrm>
          <a:prstGeom prst="ellipse">
            <a:avLst/>
          </a:prstGeom>
          <a:solidFill>
            <a:srgbClr val="0F9D8F"/>
          </a:solidFill>
          <a:ln w="12700">
            <a:solidFill>
              <a:srgbClr val="0F9D8F"/>
            </a:solidFill>
            <a:prstDash val="solid"/>
          </a:ln>
        </p:spPr>
      </p:sp>
      <p:sp>
        <p:nvSpPr>
          <p:cNvPr id="18" name="Text 16"/>
          <p:cNvSpPr/>
          <p:nvPr/>
        </p:nvSpPr>
        <p:spPr>
          <a:xfrm>
            <a:off x="777240" y="437997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3</a:t>
            </a:r>
            <a:endParaRPr lang="en-US" sz="1200" dirty="0"/>
          </a:p>
        </p:txBody>
      </p:sp>
      <p:sp>
        <p:nvSpPr>
          <p:cNvPr id="19" name="Text 17"/>
          <p:cNvSpPr/>
          <p:nvPr/>
        </p:nvSpPr>
        <p:spPr>
          <a:xfrm>
            <a:off x="1325880" y="4306824"/>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Học sinh lớp 4 hiếu động, yêu thích trò chơi, thi đua – dễ cuốn hút bởi hình thức “phá ải”.</a:t>
            </a:r>
            <a:endParaRPr lang="en-US" sz="1250" dirty="0"/>
          </a:p>
        </p:txBody>
      </p:sp>
      <p:sp>
        <p:nvSpPr>
          <p:cNvPr id="20" name="Shape 18"/>
          <p:cNvSpPr/>
          <p:nvPr/>
        </p:nvSpPr>
        <p:spPr>
          <a:xfrm>
            <a:off x="777240" y="5276088"/>
            <a:ext cx="384048" cy="384048"/>
          </a:xfrm>
          <a:prstGeom prst="ellipse">
            <a:avLst/>
          </a:prstGeom>
          <a:solidFill>
            <a:srgbClr val="0F9D8F"/>
          </a:solidFill>
          <a:ln w="12700">
            <a:solidFill>
              <a:srgbClr val="0F9D8F"/>
            </a:solidFill>
            <a:prstDash val="solid"/>
          </a:ln>
        </p:spPr>
      </p:sp>
      <p:sp>
        <p:nvSpPr>
          <p:cNvPr id="21" name="Text 19"/>
          <p:cNvSpPr/>
          <p:nvPr/>
        </p:nvSpPr>
        <p:spPr>
          <a:xfrm>
            <a:off x="777240" y="527608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4</a:t>
            </a:r>
            <a:endParaRPr lang="en-US" sz="1200" dirty="0"/>
          </a:p>
        </p:txBody>
      </p:sp>
      <p:sp>
        <p:nvSpPr>
          <p:cNvPr id="22" name="Text 20"/>
          <p:cNvSpPr/>
          <p:nvPr/>
        </p:nvSpPr>
        <p:spPr>
          <a:xfrm>
            <a:off x="1325880" y="5202936"/>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Giáo viên có kiến thức tin học, tâm huyết, chủ động tự học để làm chủ công cụ dạy học.</a:t>
            </a:r>
            <a:endParaRPr lang="en-US" sz="1250" dirty="0"/>
          </a:p>
        </p:txBody>
      </p:sp>
      <p:sp>
        <p:nvSpPr>
          <p:cNvPr id="23" name="Shape 21"/>
          <p:cNvSpPr/>
          <p:nvPr/>
        </p:nvSpPr>
        <p:spPr>
          <a:xfrm>
            <a:off x="6217920" y="1554480"/>
            <a:ext cx="5468112" cy="4617720"/>
          </a:xfrm>
          <a:prstGeom prst="roundRect">
            <a:avLst>
              <a:gd name="adj" fmla="val 158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4" name="Shape 22"/>
          <p:cNvSpPr/>
          <p:nvPr/>
        </p:nvSpPr>
        <p:spPr>
          <a:xfrm>
            <a:off x="6446520" y="1755648"/>
            <a:ext cx="5010912" cy="548640"/>
          </a:xfrm>
          <a:prstGeom prst="roundRect">
            <a:avLst>
              <a:gd name="adj" fmla="val 13333"/>
            </a:avLst>
          </a:prstGeom>
          <a:solidFill>
            <a:srgbClr val="FBE1D9"/>
          </a:solidFill>
          <a:ln w="12700">
            <a:solidFill>
              <a:srgbClr val="FBE1D9"/>
            </a:solidFill>
            <a:prstDash val="solid"/>
          </a:ln>
        </p:spPr>
      </p:sp>
      <p:sp>
        <p:nvSpPr>
          <p:cNvPr id="25" name="Text 23"/>
          <p:cNvSpPr/>
          <p:nvPr/>
        </p:nvSpPr>
        <p:spPr>
          <a:xfrm>
            <a:off x="6629400" y="1755648"/>
            <a:ext cx="4663440" cy="548640"/>
          </a:xfrm>
          <a:prstGeom prst="rect">
            <a:avLst/>
          </a:prstGeom>
          <a:noFill/>
          <a:ln/>
        </p:spPr>
        <p:txBody>
          <a:bodyPr wrap="square" lIns="0" tIns="0" rIns="0" bIns="0" rtlCol="0" anchor="ctr"/>
          <a:lstStyle/>
          <a:p>
            <a:pPr marL="0" indent="0">
              <a:buNone/>
            </a:pPr>
            <a:r>
              <a:rPr lang="en-US" sz="1600" b="1" dirty="0">
                <a:solidFill>
                  <a:srgbClr val="E4572E"/>
                </a:solidFill>
                <a:latin typeface="Segoe UI Semibold" pitchFamily="34" charset="0"/>
                <a:ea typeface="Segoe UI Semibold" pitchFamily="34" charset="-122"/>
                <a:cs typeface="Segoe UI Semibold" pitchFamily="34" charset="-120"/>
              </a:rPr>
              <a:t>Khó khăn</a:t>
            </a:r>
            <a:endParaRPr lang="en-US" sz="1600" dirty="0"/>
          </a:p>
        </p:txBody>
      </p:sp>
      <p:sp>
        <p:nvSpPr>
          <p:cNvPr id="26" name="Shape 24"/>
          <p:cNvSpPr/>
          <p:nvPr/>
        </p:nvSpPr>
        <p:spPr>
          <a:xfrm>
            <a:off x="6492240" y="2587752"/>
            <a:ext cx="384048" cy="384048"/>
          </a:xfrm>
          <a:prstGeom prst="ellipse">
            <a:avLst/>
          </a:prstGeom>
          <a:solidFill>
            <a:srgbClr val="E4572E"/>
          </a:solidFill>
          <a:ln w="12700">
            <a:solidFill>
              <a:srgbClr val="E4572E"/>
            </a:solidFill>
            <a:prstDash val="solid"/>
          </a:ln>
        </p:spPr>
      </p:sp>
      <p:sp>
        <p:nvSpPr>
          <p:cNvPr id="27" name="Text 25"/>
          <p:cNvSpPr/>
          <p:nvPr/>
        </p:nvSpPr>
        <p:spPr>
          <a:xfrm>
            <a:off x="6492240" y="2587752"/>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1</a:t>
            </a:r>
            <a:endParaRPr lang="en-US" sz="1200" dirty="0"/>
          </a:p>
        </p:txBody>
      </p:sp>
      <p:sp>
        <p:nvSpPr>
          <p:cNvPr id="28" name="Text 26"/>
          <p:cNvSpPr/>
          <p:nvPr/>
        </p:nvSpPr>
        <p:spPr>
          <a:xfrm>
            <a:off x="7040880" y="2514600"/>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Một bộ phận học sinh chưa có thiết bị học tập tại nhà; kĩ năng dùng máy tính còn hạn chế.</a:t>
            </a:r>
            <a:endParaRPr lang="en-US" sz="1250" dirty="0"/>
          </a:p>
        </p:txBody>
      </p:sp>
      <p:sp>
        <p:nvSpPr>
          <p:cNvPr id="29" name="Shape 27"/>
          <p:cNvSpPr/>
          <p:nvPr/>
        </p:nvSpPr>
        <p:spPr>
          <a:xfrm>
            <a:off x="6492240" y="3483864"/>
            <a:ext cx="384048" cy="384048"/>
          </a:xfrm>
          <a:prstGeom prst="ellipse">
            <a:avLst/>
          </a:prstGeom>
          <a:solidFill>
            <a:srgbClr val="E4572E"/>
          </a:solidFill>
          <a:ln w="12700">
            <a:solidFill>
              <a:srgbClr val="E4572E"/>
            </a:solidFill>
            <a:prstDash val="solid"/>
          </a:ln>
        </p:spPr>
      </p:sp>
      <p:sp>
        <p:nvSpPr>
          <p:cNvPr id="30" name="Text 28"/>
          <p:cNvSpPr/>
          <p:nvPr/>
        </p:nvSpPr>
        <p:spPr>
          <a:xfrm>
            <a:off x="6492240" y="348386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2</a:t>
            </a:r>
            <a:endParaRPr lang="en-US" sz="1200" dirty="0"/>
          </a:p>
        </p:txBody>
      </p:sp>
      <p:sp>
        <p:nvSpPr>
          <p:cNvPr id="31" name="Text 29"/>
          <p:cNvSpPr/>
          <p:nvPr/>
        </p:nvSpPr>
        <p:spPr>
          <a:xfrm>
            <a:off x="7040880" y="3410712"/>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Trình độ không đồng đều; nhiều em hổng kiến thức nền từ lớp dưới chưa được phát hiện kịp thời.</a:t>
            </a:r>
            <a:endParaRPr lang="en-US" sz="1250" dirty="0"/>
          </a:p>
        </p:txBody>
      </p:sp>
      <p:sp>
        <p:nvSpPr>
          <p:cNvPr id="32" name="Shape 30"/>
          <p:cNvSpPr/>
          <p:nvPr/>
        </p:nvSpPr>
        <p:spPr>
          <a:xfrm>
            <a:off x="6492240" y="4379976"/>
            <a:ext cx="384048" cy="384048"/>
          </a:xfrm>
          <a:prstGeom prst="ellipse">
            <a:avLst/>
          </a:prstGeom>
          <a:solidFill>
            <a:srgbClr val="E4572E"/>
          </a:solidFill>
          <a:ln w="12700">
            <a:solidFill>
              <a:srgbClr val="E4572E"/>
            </a:solidFill>
            <a:prstDash val="solid"/>
          </a:ln>
        </p:spPr>
      </p:sp>
      <p:sp>
        <p:nvSpPr>
          <p:cNvPr id="33" name="Text 31"/>
          <p:cNvSpPr/>
          <p:nvPr/>
        </p:nvSpPr>
        <p:spPr>
          <a:xfrm>
            <a:off x="6492240" y="4379976"/>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3</a:t>
            </a:r>
            <a:endParaRPr lang="en-US" sz="1200" dirty="0"/>
          </a:p>
        </p:txBody>
      </p:sp>
      <p:sp>
        <p:nvSpPr>
          <p:cNvPr id="34" name="Text 32"/>
          <p:cNvSpPr/>
          <p:nvPr/>
        </p:nvSpPr>
        <p:spPr>
          <a:xfrm>
            <a:off x="7040880" y="4306824"/>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Một số em thiếu tự tin, ngại phát biểu, chưa có thói quen tự luyện tập, tự đánh giá.</a:t>
            </a:r>
            <a:endParaRPr lang="en-US" sz="1250" dirty="0"/>
          </a:p>
        </p:txBody>
      </p:sp>
      <p:sp>
        <p:nvSpPr>
          <p:cNvPr id="35" name="Shape 33"/>
          <p:cNvSpPr/>
          <p:nvPr/>
        </p:nvSpPr>
        <p:spPr>
          <a:xfrm>
            <a:off x="6492240" y="5276088"/>
            <a:ext cx="384048" cy="384048"/>
          </a:xfrm>
          <a:prstGeom prst="ellipse">
            <a:avLst/>
          </a:prstGeom>
          <a:solidFill>
            <a:srgbClr val="E4572E"/>
          </a:solidFill>
          <a:ln w="12700">
            <a:solidFill>
              <a:srgbClr val="E4572E"/>
            </a:solidFill>
            <a:prstDash val="solid"/>
          </a:ln>
        </p:spPr>
      </p:sp>
      <p:sp>
        <p:nvSpPr>
          <p:cNvPr id="36" name="Text 34"/>
          <p:cNvSpPr/>
          <p:nvPr/>
        </p:nvSpPr>
        <p:spPr>
          <a:xfrm>
            <a:off x="6492240" y="5276088"/>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4</a:t>
            </a:r>
            <a:endParaRPr lang="en-US" sz="1200" dirty="0"/>
          </a:p>
        </p:txBody>
      </p:sp>
      <p:sp>
        <p:nvSpPr>
          <p:cNvPr id="37" name="Text 35"/>
          <p:cNvSpPr/>
          <p:nvPr/>
        </p:nvSpPr>
        <p:spPr>
          <a:xfrm>
            <a:off x="7040880" y="5202936"/>
            <a:ext cx="4434840" cy="804672"/>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Xây dựng phần mềm hoàn chỉnh đòi hỏi GV đầu tư nhiều thời gian, công sức nghiên cứu, thử nghiệm.</a:t>
            </a:r>
            <a:endParaRPr lang="en-US" sz="1250" dirty="0"/>
          </a:p>
        </p:txBody>
      </p:sp>
      <p:sp>
        <p:nvSpPr>
          <p:cNvPr id="38" name="Shape 36"/>
          <p:cNvSpPr/>
          <p:nvPr/>
        </p:nvSpPr>
        <p:spPr>
          <a:xfrm>
            <a:off x="502920" y="6419088"/>
            <a:ext cx="11185855" cy="0"/>
          </a:xfrm>
          <a:prstGeom prst="line">
            <a:avLst/>
          </a:prstGeom>
          <a:noFill/>
          <a:ln w="9525">
            <a:solidFill>
              <a:srgbClr val="D6DEE8"/>
            </a:solidFill>
            <a:prstDash val="solid"/>
          </a:ln>
        </p:spPr>
      </p:sp>
      <p:sp>
        <p:nvSpPr>
          <p:cNvPr id="39" name="Text 37"/>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0" name="Text 38"/>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05</a:t>
            </a:r>
            <a:endParaRPr lang="en-US" sz="1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 LÍ DO CHỌN BIỆN PHÁP  ·  KHẢO SÁT ĐẦU NĂM (TUẦN 2, THÁNG 9/2025)</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Kết quả khảo sát trước khi áp dụng biện pháp</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7498080" cy="4617720"/>
          </a:xfrm>
          <a:prstGeom prst="roundRect">
            <a:avLst>
              <a:gd name="adj" fmla="val 158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Text 7"/>
          <p:cNvSpPr/>
          <p:nvPr/>
        </p:nvSpPr>
        <p:spPr>
          <a:xfrm>
            <a:off x="731520" y="1664208"/>
            <a:ext cx="7132320" cy="320040"/>
          </a:xfrm>
          <a:prstGeom prst="rect">
            <a:avLst/>
          </a:prstGeom>
          <a:noFill/>
          <a:ln/>
        </p:spPr>
        <p:txBody>
          <a:bodyPr wrap="square" lIns="0" tIns="0" rIns="0" bIns="0" rtlCol="0" anchor="ctr"/>
          <a:lstStyle/>
          <a:p>
            <a:pPr marL="0" indent="0">
              <a:buNone/>
            </a:pPr>
            <a:r>
              <a:rPr lang="en-US" sz="1200" b="1" dirty="0">
                <a:solidFill>
                  <a:srgbClr val="0B2545"/>
                </a:solidFill>
                <a:latin typeface="Segoe UI Semibold" pitchFamily="34" charset="0"/>
                <a:ea typeface="Segoe UI Semibold" pitchFamily="34" charset="-122"/>
                <a:cs typeface="Segoe UI Semibold" pitchFamily="34" charset="-120"/>
              </a:rPr>
              <a:t>Bảng 1. Tỉ lệ học sinh đạt từng tiêu chí (sĩ số 31)</a:t>
            </a:r>
            <a:endParaRPr lang="en-US" sz="1200" dirty="0"/>
          </a:p>
        </p:txBody>
      </p:sp>
      <p:graphicFrame>
        <p:nvGraphicFramePr>
          <p:cNvPr id="10" name="Chart 0"/>
          <p:cNvGraphicFramePr/>
          <p:nvPr/>
        </p:nvGraphicFramePr>
        <p:xfrm>
          <a:off x="640080" y="2011680"/>
          <a:ext cx="7223760" cy="4069080"/>
        </p:xfrm>
        <a:graphic>
          <a:graphicData uri="http://schemas.openxmlformats.org/drawingml/2006/chart">
            <c:chart xmlns:c="http://schemas.openxmlformats.org/drawingml/2006/chart" xmlns:r="http://schemas.openxmlformats.org/officeDocument/2006/relationships" r:id="rId3"/>
          </a:graphicData>
        </a:graphic>
      </p:graphicFrame>
      <p:sp>
        <p:nvSpPr>
          <p:cNvPr id="11" name="Shape 8"/>
          <p:cNvSpPr/>
          <p:nvPr/>
        </p:nvSpPr>
        <p:spPr>
          <a:xfrm>
            <a:off x="8229600" y="4754880"/>
            <a:ext cx="3456432" cy="1417320"/>
          </a:xfrm>
          <a:prstGeom prst="roundRect">
            <a:avLst>
              <a:gd name="adj" fmla="val 5161"/>
            </a:avLst>
          </a:prstGeom>
          <a:solidFill>
            <a:srgbClr val="FBE1D9"/>
          </a:solidFill>
          <a:ln w="9525">
            <a:solidFill>
              <a:srgbClr val="FBE1D9"/>
            </a:solidFill>
            <a:prstDash val="solid"/>
          </a:ln>
        </p:spPr>
      </p:sp>
      <p:sp>
        <p:nvSpPr>
          <p:cNvPr id="12" name="Text 9"/>
          <p:cNvSpPr/>
          <p:nvPr/>
        </p:nvSpPr>
        <p:spPr>
          <a:xfrm>
            <a:off x="8412480" y="4828032"/>
            <a:ext cx="3108960" cy="502920"/>
          </a:xfrm>
          <a:prstGeom prst="rect">
            <a:avLst/>
          </a:prstGeom>
          <a:noFill/>
          <a:ln/>
        </p:spPr>
        <p:txBody>
          <a:bodyPr wrap="square" lIns="0" tIns="0" rIns="0" bIns="0" rtlCol="0" anchor="ctr"/>
          <a:lstStyle/>
          <a:p>
            <a:pPr marL="0" indent="0">
              <a:buNone/>
            </a:pPr>
            <a:r>
              <a:rPr lang="en-US" sz="2200" b="1" dirty="0">
                <a:solidFill>
                  <a:srgbClr val="E4572E"/>
                </a:solidFill>
                <a:latin typeface="Segoe UI Semibold" pitchFamily="34" charset="0"/>
                <a:ea typeface="Segoe UI Semibold" pitchFamily="34" charset="-122"/>
                <a:cs typeface="Segoe UI Semibold" pitchFamily="34" charset="-120"/>
              </a:rPr>
              <a:t>41,9% – 54,8%</a:t>
            </a:r>
            <a:endParaRPr lang="en-US" sz="2200" dirty="0"/>
          </a:p>
        </p:txBody>
      </p:sp>
      <p:sp>
        <p:nvSpPr>
          <p:cNvPr id="13" name="Text 10"/>
          <p:cNvSpPr/>
          <p:nvPr/>
        </p:nvSpPr>
        <p:spPr>
          <a:xfrm>
            <a:off x="8412480" y="5321808"/>
            <a:ext cx="3154680" cy="77724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Hơn một nửa số HS còn lỗ hổng kiến thức nền; tự tin, tư duy, tự học đều dưới 50%.</a:t>
            </a:r>
            <a:endParaRPr lang="en-US" sz="1100" dirty="0"/>
          </a:p>
        </p:txBody>
      </p:sp>
      <p:sp>
        <p:nvSpPr>
          <p:cNvPr id="14" name="Shape 11"/>
          <p:cNvSpPr/>
          <p:nvPr/>
        </p:nvSpPr>
        <p:spPr>
          <a:xfrm>
            <a:off x="8220456" y="1545336"/>
            <a:ext cx="3520440" cy="3035808"/>
          </a:xfrm>
          <a:prstGeom prst="roundRect">
            <a:avLst>
              <a:gd name="adj" fmla="val 1807"/>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5" name="Shape 12"/>
          <p:cNvSpPr/>
          <p:nvPr/>
        </p:nvSpPr>
        <p:spPr>
          <a:xfrm>
            <a:off x="8275320" y="1600200"/>
            <a:ext cx="3410712" cy="2468880"/>
          </a:xfrm>
          <a:prstGeom prst="rect">
            <a:avLst/>
          </a:prstGeom>
          <a:solidFill>
            <a:srgbClr val="EAF0F7"/>
          </a:solidFill>
          <a:ln w="12700">
            <a:solidFill>
              <a:srgbClr val="9AA8BA"/>
            </a:solidFill>
            <a:prstDash val="dash"/>
          </a:ln>
        </p:spPr>
      </p:sp>
      <p:sp>
        <p:nvSpPr>
          <p:cNvPr id="16" name="Shape 13"/>
          <p:cNvSpPr/>
          <p:nvPr/>
        </p:nvSpPr>
        <p:spPr>
          <a:xfrm>
            <a:off x="9688068" y="2267712"/>
            <a:ext cx="585216" cy="420624"/>
          </a:xfrm>
          <a:prstGeom prst="rect">
            <a:avLst/>
          </a:prstGeom>
          <a:solidFill>
            <a:srgbClr val="D5DFEB"/>
          </a:solidFill>
          <a:ln w="12700">
            <a:solidFill>
              <a:srgbClr val="9AA8BA"/>
            </a:solidFill>
            <a:prstDash val="solid"/>
          </a:ln>
        </p:spPr>
      </p:sp>
      <p:sp>
        <p:nvSpPr>
          <p:cNvPr id="17" name="Shape 14"/>
          <p:cNvSpPr/>
          <p:nvPr/>
        </p:nvSpPr>
        <p:spPr>
          <a:xfrm>
            <a:off x="9861804" y="2359152"/>
            <a:ext cx="237744" cy="237744"/>
          </a:xfrm>
          <a:prstGeom prst="ellipse">
            <a:avLst/>
          </a:prstGeom>
          <a:solidFill>
            <a:srgbClr val="EAF0F7"/>
          </a:solidFill>
          <a:ln w="12700">
            <a:solidFill>
              <a:srgbClr val="9AA8BA"/>
            </a:solidFill>
            <a:prstDash val="solid"/>
          </a:ln>
        </p:spPr>
      </p:sp>
      <p:sp>
        <p:nvSpPr>
          <p:cNvPr id="18" name="Shape 15"/>
          <p:cNvSpPr/>
          <p:nvPr/>
        </p:nvSpPr>
        <p:spPr>
          <a:xfrm>
            <a:off x="8385048" y="1709928"/>
            <a:ext cx="1143000" cy="256032"/>
          </a:xfrm>
          <a:prstGeom prst="roundRect">
            <a:avLst>
              <a:gd name="adj" fmla="val 50000"/>
            </a:avLst>
          </a:prstGeom>
          <a:solidFill>
            <a:srgbClr val="0B2545"/>
          </a:solidFill>
          <a:ln w="12700">
            <a:solidFill>
              <a:srgbClr val="0B2545"/>
            </a:solidFill>
            <a:prstDash val="solid"/>
          </a:ln>
        </p:spPr>
      </p:sp>
      <p:sp>
        <p:nvSpPr>
          <p:cNvPr id="19" name="Text 16"/>
          <p:cNvSpPr/>
          <p:nvPr/>
        </p:nvSpPr>
        <p:spPr>
          <a:xfrm>
            <a:off x="838504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20" name="Text 17"/>
          <p:cNvSpPr/>
          <p:nvPr/>
        </p:nvSpPr>
        <p:spPr>
          <a:xfrm>
            <a:off x="8275320" y="4105656"/>
            <a:ext cx="341071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1: </a:t>
            </a:r>
            <a:r>
              <a:rPr lang="en-US" sz="1000" i="1" dirty="0">
                <a:solidFill>
                  <a:srgbClr val="1E293B"/>
                </a:solidFill>
                <a:latin typeface="Segoe UI" pitchFamily="34" charset="0"/>
                <a:ea typeface="Segoe UI" pitchFamily="34" charset="-122"/>
                <a:cs typeface="Segoe UI" pitchFamily="34" charset="-120"/>
              </a:rPr>
              <a:t>Hoạt động khảo sát đầu năm về hứng thú và năng lực học Toán của HS lớp 4A</a:t>
            </a:r>
            <a:endParaRPr lang="en-US" sz="1000" dirty="0"/>
          </a:p>
        </p:txBody>
      </p:sp>
      <p:sp>
        <p:nvSpPr>
          <p:cNvPr id="21" name="Text 0"/>
          <p:cNvSpPr>
            <a:spLocks noGrp="1"/>
          </p:cNvSpPr>
          <p:nvPr>
            <p:ph type="pic" idx="100"/>
          </p:nvPr>
        </p:nvSpPr>
        <p:spPr>
          <a:xfrm>
            <a:off x="8275320" y="1600200"/>
            <a:ext cx="3410712" cy="2468880"/>
          </a:xfrm>
          <a:prstGeom prst="rect">
            <a:avLst/>
          </a:prstGeom>
          <a:noFill/>
          <a:ln/>
        </p:spPr>
        <p:txBody>
          <a:bodyPr wrap="square" rtlCol="0" anchor="ctr"/>
          <a:lstStyle/>
          <a:p>
            <a:pPr marL="0" indent="0" algn="ctr">
              <a:buNone/>
            </a:pPr>
            <a:endParaRPr lang="en-US" sz="1100" dirty="0"/>
          </a:p>
        </p:txBody>
      </p:sp>
      <p:sp>
        <p:nvSpPr>
          <p:cNvPr id="22" name="Shape 19"/>
          <p:cNvSpPr/>
          <p:nvPr/>
        </p:nvSpPr>
        <p:spPr>
          <a:xfrm>
            <a:off x="502920" y="6419088"/>
            <a:ext cx="11185855" cy="0"/>
          </a:xfrm>
          <a:prstGeom prst="line">
            <a:avLst/>
          </a:prstGeom>
          <a:noFill/>
          <a:ln w="9525">
            <a:solidFill>
              <a:srgbClr val="D6DEE8"/>
            </a:solidFill>
            <a:prstDash val="solid"/>
          </a:ln>
        </p:spPr>
      </p:sp>
      <p:sp>
        <p:nvSpPr>
          <p:cNvPr id="23" name="Text 20"/>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24" name="Text 21"/>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06</a:t>
            </a:r>
            <a:endParaRPr lang="en-US" sz="1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 LÍ DO CHỌN BIỆN PHÁP  ·  3. NGUYÊN NHÂN</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Bốn nguyên nhân chính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600200"/>
            <a:ext cx="5486400" cy="2103120"/>
          </a:xfrm>
          <a:prstGeom prst="roundRect">
            <a:avLst>
              <a:gd name="adj" fmla="val 347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21208" y="1764792"/>
            <a:ext cx="64008" cy="1773936"/>
          </a:xfrm>
          <a:prstGeom prst="rect">
            <a:avLst/>
          </a:prstGeom>
          <a:solidFill>
            <a:srgbClr val="0F9D8F"/>
          </a:solidFill>
          <a:ln w="12700">
            <a:solidFill>
              <a:srgbClr val="0F9D8F"/>
            </a:solidFill>
            <a:prstDash val="solid"/>
          </a:ln>
        </p:spPr>
      </p:sp>
      <p:sp>
        <p:nvSpPr>
          <p:cNvPr id="10" name="Text 8"/>
          <p:cNvSpPr/>
          <p:nvPr/>
        </p:nvSpPr>
        <p:spPr>
          <a:xfrm>
            <a:off x="822960" y="1828800"/>
            <a:ext cx="1005840" cy="731520"/>
          </a:xfrm>
          <a:prstGeom prst="rect">
            <a:avLst/>
          </a:prstGeom>
          <a:noFill/>
          <a:ln/>
        </p:spPr>
        <p:txBody>
          <a:bodyPr wrap="square" lIns="0" tIns="0" rIns="0" bIns="0" rtlCol="0" anchor="ctr"/>
          <a:lstStyle/>
          <a:p>
            <a:pPr marL="0" indent="0">
              <a:buNone/>
            </a:pPr>
            <a:r>
              <a:rPr lang="en-US" sz="3400" b="1" dirty="0">
                <a:solidFill>
                  <a:srgbClr val="0F9D8F"/>
                </a:solidFill>
                <a:latin typeface="Segoe UI Semibold" pitchFamily="34" charset="0"/>
                <a:ea typeface="Segoe UI Semibold" pitchFamily="34" charset="-122"/>
                <a:cs typeface="Segoe UI Semibold" pitchFamily="34" charset="-120"/>
              </a:rPr>
              <a:t>01</a:t>
            </a:r>
            <a:endParaRPr lang="en-US" sz="3400" dirty="0"/>
          </a:p>
        </p:txBody>
      </p:sp>
      <p:sp>
        <p:nvSpPr>
          <p:cNvPr id="11" name="Text 9"/>
          <p:cNvSpPr/>
          <p:nvPr/>
        </p:nvSpPr>
        <p:spPr>
          <a:xfrm>
            <a:off x="1828800" y="1874520"/>
            <a:ext cx="3977640" cy="59436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Mạch kiến thức dài, trừu tượng</a:t>
            </a:r>
            <a:endParaRPr lang="en-US" sz="1600" dirty="0"/>
          </a:p>
        </p:txBody>
      </p:sp>
      <p:sp>
        <p:nvSpPr>
          <p:cNvPr id="12" name="Text 10"/>
          <p:cNvSpPr/>
          <p:nvPr/>
        </p:nvSpPr>
        <p:spPr>
          <a:xfrm>
            <a:off x="1828800" y="2514600"/>
            <a:ext cx="3977640" cy="1051560"/>
          </a:xfrm>
          <a:prstGeom prst="rect">
            <a:avLst/>
          </a:prstGeom>
          <a:noFill/>
          <a:ln/>
        </p:spPr>
        <p:txBody>
          <a:bodyPr wrap="square" lIns="0" tIns="0" rIns="0" bIns="0" rtlCol="0" anchor="t"/>
          <a:lstStyle/>
          <a:p>
            <a:pPr marL="0" indent="0">
              <a:buNone/>
            </a:pPr>
            <a:r>
              <a:rPr lang="en-US" sz="1250" dirty="0">
                <a:solidFill>
                  <a:srgbClr val="5B6B82"/>
                </a:solidFill>
                <a:latin typeface="Segoe UI" pitchFamily="34" charset="0"/>
                <a:ea typeface="Segoe UI" pitchFamily="34" charset="-122"/>
                <a:cs typeface="Segoe UI" pitchFamily="34" charset="-120"/>
              </a:rPr>
              <a:t>Trình bày tuyến tính trong SGK; HS khó thấy mối liên hệ “học cái này làm nền cho cái kia” → học vẹt, đối phó, thiếu động lực.</a:t>
            </a:r>
            <a:endParaRPr lang="en-US" sz="1250" dirty="0"/>
          </a:p>
        </p:txBody>
      </p:sp>
      <p:sp>
        <p:nvSpPr>
          <p:cNvPr id="13" name="Shape 11"/>
          <p:cNvSpPr/>
          <p:nvPr/>
        </p:nvSpPr>
        <p:spPr>
          <a:xfrm>
            <a:off x="6217920" y="1600200"/>
            <a:ext cx="5486400" cy="2103120"/>
          </a:xfrm>
          <a:prstGeom prst="roundRect">
            <a:avLst>
              <a:gd name="adj" fmla="val 347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4" name="Shape 12"/>
          <p:cNvSpPr/>
          <p:nvPr/>
        </p:nvSpPr>
        <p:spPr>
          <a:xfrm>
            <a:off x="6236208" y="1764792"/>
            <a:ext cx="64008" cy="1773936"/>
          </a:xfrm>
          <a:prstGeom prst="rect">
            <a:avLst/>
          </a:prstGeom>
          <a:solidFill>
            <a:srgbClr val="13315C"/>
          </a:solidFill>
          <a:ln w="12700">
            <a:solidFill>
              <a:srgbClr val="13315C"/>
            </a:solidFill>
            <a:prstDash val="solid"/>
          </a:ln>
        </p:spPr>
      </p:sp>
      <p:sp>
        <p:nvSpPr>
          <p:cNvPr id="15" name="Text 13"/>
          <p:cNvSpPr/>
          <p:nvPr/>
        </p:nvSpPr>
        <p:spPr>
          <a:xfrm>
            <a:off x="6537960" y="1828800"/>
            <a:ext cx="1005840" cy="731520"/>
          </a:xfrm>
          <a:prstGeom prst="rect">
            <a:avLst/>
          </a:prstGeom>
          <a:noFill/>
          <a:ln/>
        </p:spPr>
        <p:txBody>
          <a:bodyPr wrap="square" lIns="0" tIns="0" rIns="0" bIns="0" rtlCol="0" anchor="ctr"/>
          <a:lstStyle/>
          <a:p>
            <a:pPr marL="0" indent="0">
              <a:buNone/>
            </a:pPr>
            <a:r>
              <a:rPr lang="en-US" sz="3400" b="1" dirty="0">
                <a:solidFill>
                  <a:srgbClr val="13315C"/>
                </a:solidFill>
                <a:latin typeface="Segoe UI Semibold" pitchFamily="34" charset="0"/>
                <a:ea typeface="Segoe UI Semibold" pitchFamily="34" charset="-122"/>
                <a:cs typeface="Segoe UI Semibold" pitchFamily="34" charset="-120"/>
              </a:rPr>
              <a:t>02</a:t>
            </a:r>
            <a:endParaRPr lang="en-US" sz="3400" dirty="0"/>
          </a:p>
        </p:txBody>
      </p:sp>
      <p:sp>
        <p:nvSpPr>
          <p:cNvPr id="16" name="Text 14"/>
          <p:cNvSpPr/>
          <p:nvPr/>
        </p:nvSpPr>
        <p:spPr>
          <a:xfrm>
            <a:off x="7543800" y="1874520"/>
            <a:ext cx="3977640" cy="59436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Khó phát hiện lỗi sai kịp thời</a:t>
            </a:r>
            <a:endParaRPr lang="en-US" sz="1600" dirty="0"/>
          </a:p>
        </p:txBody>
      </p:sp>
      <p:sp>
        <p:nvSpPr>
          <p:cNvPr id="17" name="Text 15"/>
          <p:cNvSpPr/>
          <p:nvPr/>
        </p:nvSpPr>
        <p:spPr>
          <a:xfrm>
            <a:off x="7543800" y="2514600"/>
            <a:ext cx="3977640" cy="1051560"/>
          </a:xfrm>
          <a:prstGeom prst="rect">
            <a:avLst/>
          </a:prstGeom>
          <a:noFill/>
          <a:ln/>
        </p:spPr>
        <p:txBody>
          <a:bodyPr wrap="square" lIns="0" tIns="0" rIns="0" bIns="0" rtlCol="0" anchor="t"/>
          <a:lstStyle/>
          <a:p>
            <a:pPr marL="0" indent="0">
              <a:buNone/>
            </a:pPr>
            <a:r>
              <a:rPr lang="en-US" sz="1250" dirty="0">
                <a:solidFill>
                  <a:srgbClr val="5B6B82"/>
                </a:solidFill>
                <a:latin typeface="Segoe UI" pitchFamily="34" charset="0"/>
                <a:ea typeface="Segoe UI" pitchFamily="34" charset="-122"/>
                <a:cs typeface="Segoe UI" pitchFamily="34" charset="-120"/>
              </a:rPr>
              <a:t>Lớp đông, chấm chữa thủ công không theo sát liên tục tiến bộ và từng dạng lỗi của mỗi học sinh.</a:t>
            </a:r>
            <a:endParaRPr lang="en-US" sz="1250" dirty="0"/>
          </a:p>
        </p:txBody>
      </p:sp>
      <p:sp>
        <p:nvSpPr>
          <p:cNvPr id="18" name="Shape 16"/>
          <p:cNvSpPr/>
          <p:nvPr/>
        </p:nvSpPr>
        <p:spPr>
          <a:xfrm>
            <a:off x="502920" y="3931920"/>
            <a:ext cx="5486400" cy="2103120"/>
          </a:xfrm>
          <a:prstGeom prst="roundRect">
            <a:avLst>
              <a:gd name="adj" fmla="val 347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9" name="Shape 17"/>
          <p:cNvSpPr/>
          <p:nvPr/>
        </p:nvSpPr>
        <p:spPr>
          <a:xfrm>
            <a:off x="521208" y="4096512"/>
            <a:ext cx="64008" cy="1773936"/>
          </a:xfrm>
          <a:prstGeom prst="rect">
            <a:avLst/>
          </a:prstGeom>
          <a:solidFill>
            <a:srgbClr val="F2A900"/>
          </a:solidFill>
          <a:ln w="12700">
            <a:solidFill>
              <a:srgbClr val="F2A900"/>
            </a:solidFill>
            <a:prstDash val="solid"/>
          </a:ln>
        </p:spPr>
      </p:sp>
      <p:sp>
        <p:nvSpPr>
          <p:cNvPr id="20" name="Text 18"/>
          <p:cNvSpPr/>
          <p:nvPr/>
        </p:nvSpPr>
        <p:spPr>
          <a:xfrm>
            <a:off x="822960" y="4160520"/>
            <a:ext cx="1005840" cy="731520"/>
          </a:xfrm>
          <a:prstGeom prst="rect">
            <a:avLst/>
          </a:prstGeom>
          <a:noFill/>
          <a:ln/>
        </p:spPr>
        <p:txBody>
          <a:bodyPr wrap="square" lIns="0" tIns="0" rIns="0" bIns="0" rtlCol="0" anchor="ctr"/>
          <a:lstStyle/>
          <a:p>
            <a:pPr marL="0" indent="0">
              <a:buNone/>
            </a:pPr>
            <a:r>
              <a:rPr lang="en-US" sz="3400" b="1" dirty="0">
                <a:solidFill>
                  <a:srgbClr val="F2A900"/>
                </a:solidFill>
                <a:latin typeface="Segoe UI Semibold" pitchFamily="34" charset="0"/>
                <a:ea typeface="Segoe UI Semibold" pitchFamily="34" charset="-122"/>
                <a:cs typeface="Segoe UI Semibold" pitchFamily="34" charset="-120"/>
              </a:rPr>
              <a:t>03</a:t>
            </a:r>
            <a:endParaRPr lang="en-US" sz="3400" dirty="0"/>
          </a:p>
        </p:txBody>
      </p:sp>
      <p:sp>
        <p:nvSpPr>
          <p:cNvPr id="21" name="Text 19"/>
          <p:cNvSpPr/>
          <p:nvPr/>
        </p:nvSpPr>
        <p:spPr>
          <a:xfrm>
            <a:off x="1828800" y="4206240"/>
            <a:ext cx="3977640" cy="59436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Bài tập cố định, chưa phân hóa</a:t>
            </a:r>
            <a:endParaRPr lang="en-US" sz="1600" dirty="0"/>
          </a:p>
        </p:txBody>
      </p:sp>
      <p:sp>
        <p:nvSpPr>
          <p:cNvPr id="22" name="Text 20"/>
          <p:cNvSpPr/>
          <p:nvPr/>
        </p:nvSpPr>
        <p:spPr>
          <a:xfrm>
            <a:off x="1828800" y="4846320"/>
            <a:ext cx="3977640" cy="1051560"/>
          </a:xfrm>
          <a:prstGeom prst="rect">
            <a:avLst/>
          </a:prstGeom>
          <a:noFill/>
          <a:ln/>
        </p:spPr>
        <p:txBody>
          <a:bodyPr wrap="square" lIns="0" tIns="0" rIns="0" bIns="0" rtlCol="0" anchor="t"/>
          <a:lstStyle/>
          <a:p>
            <a:pPr marL="0" indent="0">
              <a:buNone/>
            </a:pPr>
            <a:r>
              <a:rPr lang="en-US" sz="1250" dirty="0">
                <a:solidFill>
                  <a:srgbClr val="5B6B82"/>
                </a:solidFill>
                <a:latin typeface="Segoe UI" pitchFamily="34" charset="0"/>
                <a:ea typeface="Segoe UI" pitchFamily="34" charset="-122"/>
                <a:cs typeface="Segoe UI" pitchFamily="34" charset="-120"/>
              </a:rPr>
              <a:t>Bài tập trong sách làm xong là hết; chưa đáp ứng nhu </a:t>
            </a:r>
            <a:r>
              <a:rPr lang="en-US" sz="1250" dirty="0" err="1">
                <a:solidFill>
                  <a:srgbClr val="5B6B82"/>
                </a:solidFill>
                <a:latin typeface="Segoe UI" pitchFamily="34" charset="0"/>
                <a:ea typeface="Segoe UI" pitchFamily="34" charset="-122"/>
                <a:cs typeface="Segoe UI" pitchFamily="34" charset="-120"/>
              </a:rPr>
              <a:t>cầu</a:t>
            </a:r>
            <a:r>
              <a:rPr lang="en-US" sz="1250" dirty="0">
                <a:solidFill>
                  <a:srgbClr val="5B6B82"/>
                </a:solidFill>
                <a:latin typeface="Segoe UI" pitchFamily="34" charset="0"/>
                <a:ea typeface="Segoe UI" pitchFamily="34" charset="-122"/>
                <a:cs typeface="Segoe UI" pitchFamily="34" charset="-120"/>
              </a:rPr>
              <a:t> </a:t>
            </a:r>
            <a:r>
              <a:rPr lang="en-US" sz="1250" dirty="0" err="1" smtClean="0">
                <a:solidFill>
                  <a:srgbClr val="5B6B82"/>
                </a:solidFill>
                <a:latin typeface="Segoe UI" pitchFamily="34" charset="0"/>
                <a:ea typeface="Segoe UI" pitchFamily="34" charset="-122"/>
                <a:cs typeface="Segoe UI" pitchFamily="34" charset="-120"/>
              </a:rPr>
              <a:t>luyện</a:t>
            </a:r>
            <a:r>
              <a:rPr lang="en-US" sz="1250" dirty="0" smtClean="0">
                <a:solidFill>
                  <a:srgbClr val="5B6B82"/>
                </a:solidFill>
                <a:latin typeface="Segoe UI" pitchFamily="34" charset="0"/>
                <a:ea typeface="Segoe UI" pitchFamily="34" charset="-122"/>
                <a:cs typeface="Segoe UI" pitchFamily="34" charset="-120"/>
              </a:rPr>
              <a:t> </a:t>
            </a:r>
            <a:r>
              <a:rPr lang="en-US" sz="1250" dirty="0" err="1" smtClean="0">
                <a:solidFill>
                  <a:srgbClr val="5B6B82"/>
                </a:solidFill>
                <a:latin typeface="Segoe UI" pitchFamily="34" charset="0"/>
                <a:ea typeface="Segoe UI" pitchFamily="34" charset="-122"/>
                <a:cs typeface="Segoe UI" pitchFamily="34" charset="-120"/>
              </a:rPr>
              <a:t>tập</a:t>
            </a:r>
            <a:r>
              <a:rPr lang="en-US" sz="1250" dirty="0" smtClean="0">
                <a:solidFill>
                  <a:srgbClr val="5B6B82"/>
                </a:solidFill>
                <a:latin typeface="Segoe UI" pitchFamily="34" charset="0"/>
                <a:ea typeface="Segoe UI" pitchFamily="34" charset="-122"/>
                <a:cs typeface="Segoe UI" pitchFamily="34" charset="-120"/>
              </a:rPr>
              <a:t> </a:t>
            </a:r>
            <a:r>
              <a:rPr lang="en-US" sz="1250" dirty="0" err="1">
                <a:solidFill>
                  <a:srgbClr val="5B6B82"/>
                </a:solidFill>
                <a:latin typeface="Segoe UI" pitchFamily="34" charset="0"/>
                <a:ea typeface="Segoe UI" pitchFamily="34" charset="-122"/>
                <a:cs typeface="Segoe UI" pitchFamily="34" charset="-120"/>
              </a:rPr>
              <a:t>lặp</a:t>
            </a:r>
            <a:r>
              <a:rPr lang="en-US" sz="1250" dirty="0">
                <a:solidFill>
                  <a:srgbClr val="5B6B82"/>
                </a:solidFill>
                <a:latin typeface="Segoe UI" pitchFamily="34" charset="0"/>
                <a:ea typeface="Segoe UI" pitchFamily="34" charset="-122"/>
                <a:cs typeface="Segoe UI" pitchFamily="34" charset="-120"/>
              </a:rPr>
              <a:t> </a:t>
            </a:r>
            <a:r>
              <a:rPr lang="en-US" sz="1250" dirty="0" err="1" smtClean="0">
                <a:solidFill>
                  <a:srgbClr val="5B6B82"/>
                </a:solidFill>
                <a:latin typeface="Segoe UI" pitchFamily="34" charset="0"/>
                <a:ea typeface="Segoe UI" pitchFamily="34" charset="-122"/>
                <a:cs typeface="Segoe UI" pitchFamily="34" charset="-120"/>
              </a:rPr>
              <a:t>của</a:t>
            </a:r>
            <a:r>
              <a:rPr lang="en-US" sz="1250" dirty="0" smtClean="0">
                <a:solidFill>
                  <a:srgbClr val="5B6B82"/>
                </a:solidFill>
                <a:latin typeface="Segoe UI" pitchFamily="34" charset="0"/>
                <a:ea typeface="Segoe UI" pitchFamily="34" charset="-122"/>
                <a:cs typeface="Segoe UI" pitchFamily="34" charset="-120"/>
              </a:rPr>
              <a:t> </a:t>
            </a:r>
            <a:r>
              <a:rPr lang="en-US" sz="1250" dirty="0" err="1" smtClean="0">
                <a:solidFill>
                  <a:srgbClr val="5B6B82"/>
                </a:solidFill>
                <a:latin typeface="Segoe UI" pitchFamily="34" charset="0"/>
                <a:ea typeface="Segoe UI" pitchFamily="34" charset="-122"/>
                <a:cs typeface="Segoe UI" pitchFamily="34" charset="-120"/>
              </a:rPr>
              <a:t>học</a:t>
            </a:r>
            <a:r>
              <a:rPr lang="en-US" sz="1250" dirty="0" smtClean="0">
                <a:solidFill>
                  <a:srgbClr val="5B6B82"/>
                </a:solidFill>
                <a:latin typeface="Segoe UI" pitchFamily="34" charset="0"/>
                <a:ea typeface="Segoe UI" pitchFamily="34" charset="-122"/>
                <a:cs typeface="Segoe UI" pitchFamily="34" charset="-120"/>
              </a:rPr>
              <a:t> </a:t>
            </a:r>
            <a:r>
              <a:rPr lang="en-US" sz="1250" dirty="0" err="1" smtClean="0">
                <a:solidFill>
                  <a:srgbClr val="5B6B82"/>
                </a:solidFill>
                <a:latin typeface="Segoe UI" pitchFamily="34" charset="0"/>
                <a:ea typeface="Segoe UI" pitchFamily="34" charset="-122"/>
                <a:cs typeface="Segoe UI" pitchFamily="34" charset="-120"/>
              </a:rPr>
              <a:t>sinh</a:t>
            </a:r>
            <a:r>
              <a:rPr lang="en-US" sz="1250" dirty="0" smtClean="0">
                <a:solidFill>
                  <a:srgbClr val="5B6B82"/>
                </a:solidFill>
                <a:latin typeface="Segoe UI" pitchFamily="34" charset="0"/>
                <a:ea typeface="Segoe UI" pitchFamily="34" charset="-122"/>
                <a:cs typeface="Segoe UI" pitchFamily="34" charset="-120"/>
              </a:rPr>
              <a:t>.</a:t>
            </a:r>
            <a:endParaRPr lang="en-US" sz="1250" dirty="0"/>
          </a:p>
        </p:txBody>
      </p:sp>
      <p:sp>
        <p:nvSpPr>
          <p:cNvPr id="23" name="Shape 21"/>
          <p:cNvSpPr/>
          <p:nvPr/>
        </p:nvSpPr>
        <p:spPr>
          <a:xfrm>
            <a:off x="6217920" y="3931920"/>
            <a:ext cx="5486400" cy="2103120"/>
          </a:xfrm>
          <a:prstGeom prst="roundRect">
            <a:avLst>
              <a:gd name="adj" fmla="val 347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4" name="Shape 22"/>
          <p:cNvSpPr/>
          <p:nvPr/>
        </p:nvSpPr>
        <p:spPr>
          <a:xfrm>
            <a:off x="6236208" y="4096512"/>
            <a:ext cx="64008" cy="1773936"/>
          </a:xfrm>
          <a:prstGeom prst="rect">
            <a:avLst/>
          </a:prstGeom>
          <a:solidFill>
            <a:srgbClr val="E4572E"/>
          </a:solidFill>
          <a:ln w="12700">
            <a:solidFill>
              <a:srgbClr val="E4572E"/>
            </a:solidFill>
            <a:prstDash val="solid"/>
          </a:ln>
        </p:spPr>
      </p:sp>
      <p:sp>
        <p:nvSpPr>
          <p:cNvPr id="25" name="Text 23"/>
          <p:cNvSpPr/>
          <p:nvPr/>
        </p:nvSpPr>
        <p:spPr>
          <a:xfrm>
            <a:off x="6537960" y="4160520"/>
            <a:ext cx="1005840" cy="731520"/>
          </a:xfrm>
          <a:prstGeom prst="rect">
            <a:avLst/>
          </a:prstGeom>
          <a:noFill/>
          <a:ln/>
        </p:spPr>
        <p:txBody>
          <a:bodyPr wrap="square" lIns="0" tIns="0" rIns="0" bIns="0" rtlCol="0" anchor="ctr"/>
          <a:lstStyle/>
          <a:p>
            <a:pPr marL="0" indent="0">
              <a:buNone/>
            </a:pPr>
            <a:r>
              <a:rPr lang="en-US" sz="3400" b="1" dirty="0">
                <a:solidFill>
                  <a:srgbClr val="E4572E"/>
                </a:solidFill>
                <a:latin typeface="Segoe UI Semibold" pitchFamily="34" charset="0"/>
                <a:ea typeface="Segoe UI Semibold" pitchFamily="34" charset="-122"/>
                <a:cs typeface="Segoe UI Semibold" pitchFamily="34" charset="-120"/>
              </a:rPr>
              <a:t>04</a:t>
            </a:r>
            <a:endParaRPr lang="en-US" sz="3400" dirty="0"/>
          </a:p>
        </p:txBody>
      </p:sp>
      <p:sp>
        <p:nvSpPr>
          <p:cNvPr id="26" name="Text 24"/>
          <p:cNvSpPr/>
          <p:nvPr/>
        </p:nvSpPr>
        <p:spPr>
          <a:xfrm>
            <a:off x="7543800" y="4206240"/>
            <a:ext cx="3977640" cy="594360"/>
          </a:xfrm>
          <a:prstGeom prst="rect">
            <a:avLst/>
          </a:prstGeom>
          <a:noFill/>
          <a:ln/>
        </p:spPr>
        <p:txBody>
          <a:bodyPr wrap="square" lIns="0" tIns="0" rIns="0" bIns="0" rtlCol="0" anchor="ctr"/>
          <a:lstStyle/>
          <a:p>
            <a:pPr marL="0" indent="0">
              <a:buNone/>
            </a:pPr>
            <a:r>
              <a:rPr lang="en-US" sz="1600" b="1" dirty="0">
                <a:solidFill>
                  <a:srgbClr val="0B2545"/>
                </a:solidFill>
                <a:latin typeface="Segoe UI Semibold" pitchFamily="34" charset="0"/>
                <a:ea typeface="Segoe UI Semibold" pitchFamily="34" charset="-122"/>
                <a:cs typeface="Segoe UI Semibold" pitchFamily="34" charset="-120"/>
              </a:rPr>
              <a:t>Hình thức học còn đơn điệu</a:t>
            </a:r>
            <a:endParaRPr lang="en-US" sz="1600" dirty="0"/>
          </a:p>
        </p:txBody>
      </p:sp>
      <p:sp>
        <p:nvSpPr>
          <p:cNvPr id="27" name="Text 25"/>
          <p:cNvSpPr/>
          <p:nvPr/>
        </p:nvSpPr>
        <p:spPr>
          <a:xfrm>
            <a:off x="7543800" y="4846320"/>
            <a:ext cx="3977640" cy="1051560"/>
          </a:xfrm>
          <a:prstGeom prst="rect">
            <a:avLst/>
          </a:prstGeom>
          <a:noFill/>
          <a:ln/>
        </p:spPr>
        <p:txBody>
          <a:bodyPr wrap="square" lIns="0" tIns="0" rIns="0" bIns="0" rtlCol="0" anchor="t"/>
          <a:lstStyle/>
          <a:p>
            <a:pPr marL="0" indent="0">
              <a:buNone/>
            </a:pPr>
            <a:r>
              <a:rPr lang="en-US" sz="1250" dirty="0">
                <a:solidFill>
                  <a:srgbClr val="5B6B82"/>
                </a:solidFill>
                <a:latin typeface="Segoe UI" pitchFamily="34" charset="0"/>
                <a:ea typeface="Segoe UI" pitchFamily="34" charset="-122"/>
                <a:cs typeface="Segoe UI" pitchFamily="34" charset="-120"/>
              </a:rPr>
              <a:t>Thiếu yếu tố trò chơi, thi đua, khen thưởng nên chưa khơi dậy sự hào hứng, chủ động của HS Tiểu học.</a:t>
            </a:r>
            <a:endParaRPr lang="en-US" sz="1250" dirty="0"/>
          </a:p>
        </p:txBody>
      </p:sp>
      <p:sp>
        <p:nvSpPr>
          <p:cNvPr id="28" name="Shape 26"/>
          <p:cNvSpPr/>
          <p:nvPr/>
        </p:nvSpPr>
        <p:spPr>
          <a:xfrm>
            <a:off x="502920" y="6419088"/>
            <a:ext cx="11185855" cy="0"/>
          </a:xfrm>
          <a:prstGeom prst="line">
            <a:avLst/>
          </a:prstGeom>
          <a:noFill/>
          <a:ln w="9525">
            <a:solidFill>
              <a:srgbClr val="D6DEE8"/>
            </a:solidFill>
            <a:prstDash val="solid"/>
          </a:ln>
        </p:spPr>
      </p:sp>
      <p:sp>
        <p:nvSpPr>
          <p:cNvPr id="29" name="Text 27"/>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30" name="Text 28"/>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07</a:t>
            </a:r>
            <a:endParaRPr lang="en-US" sz="1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7863840" y="-2011680"/>
            <a:ext cx="6583680" cy="6583680"/>
          </a:xfrm>
          <a:prstGeom prst="ellipse">
            <a:avLst/>
          </a:prstGeom>
          <a:solidFill>
            <a:srgbClr val="13315C"/>
          </a:solidFill>
          <a:ln w="12700">
            <a:solidFill>
              <a:srgbClr val="13315C"/>
            </a:solidFill>
            <a:prstDash val="solid"/>
          </a:ln>
        </p:spPr>
      </p:sp>
      <p:sp>
        <p:nvSpPr>
          <p:cNvPr id="3" name="Shape 1"/>
          <p:cNvSpPr/>
          <p:nvPr/>
        </p:nvSpPr>
        <p:spPr>
          <a:xfrm>
            <a:off x="9509760" y="3291840"/>
            <a:ext cx="4206240" cy="4206240"/>
          </a:xfrm>
          <a:prstGeom prst="ellipse">
            <a:avLst/>
          </a:prstGeom>
          <a:solidFill>
            <a:srgbClr val="0E2E52"/>
          </a:solidFill>
          <a:ln w="12700">
            <a:solidFill>
              <a:srgbClr val="0E2E52"/>
            </a:solidFill>
            <a:prstDash val="solid"/>
          </a:ln>
        </p:spPr>
      </p:sp>
      <p:sp>
        <p:nvSpPr>
          <p:cNvPr id="4" name="Text 2"/>
          <p:cNvSpPr/>
          <p:nvPr/>
        </p:nvSpPr>
        <p:spPr>
          <a:xfrm>
            <a:off x="822960" y="2011680"/>
            <a:ext cx="5486400" cy="411480"/>
          </a:xfrm>
          <a:prstGeom prst="rect">
            <a:avLst/>
          </a:prstGeom>
          <a:noFill/>
          <a:ln/>
        </p:spPr>
        <p:txBody>
          <a:bodyPr wrap="square" lIns="0" tIns="0" rIns="0" bIns="0" rtlCol="0" anchor="ctr"/>
          <a:lstStyle/>
          <a:p>
            <a:pPr marL="0" indent="0">
              <a:buNone/>
            </a:pPr>
            <a:r>
              <a:rPr lang="en-US" sz="1600" b="1" kern="0" spc="400" dirty="0">
                <a:solidFill>
                  <a:srgbClr val="F2A900"/>
                </a:solidFill>
                <a:latin typeface="Segoe UI Semibold" pitchFamily="34" charset="0"/>
                <a:ea typeface="Segoe UI Semibold" pitchFamily="34" charset="-122"/>
                <a:cs typeface="Segoe UI Semibold" pitchFamily="34" charset="-120"/>
              </a:rPr>
              <a:t>PHẦN II</a:t>
            </a:r>
            <a:endParaRPr lang="en-US" sz="1600" dirty="0"/>
          </a:p>
        </p:txBody>
      </p:sp>
      <p:sp>
        <p:nvSpPr>
          <p:cNvPr id="5" name="Text 3"/>
          <p:cNvSpPr/>
          <p:nvPr/>
        </p:nvSpPr>
        <p:spPr>
          <a:xfrm>
            <a:off x="8138160" y="1005840"/>
            <a:ext cx="3657600" cy="3291840"/>
          </a:xfrm>
          <a:prstGeom prst="rect">
            <a:avLst/>
          </a:prstGeom>
          <a:noFill/>
          <a:ln/>
        </p:spPr>
        <p:txBody>
          <a:bodyPr wrap="square" lIns="0" tIns="0" rIns="0" bIns="0" rtlCol="0" anchor="ctr"/>
          <a:lstStyle/>
          <a:p>
            <a:pPr marL="0" indent="0" algn="ctr">
              <a:buNone/>
            </a:pPr>
            <a:r>
              <a:rPr lang="en-US" sz="20000" b="1" dirty="0">
                <a:solidFill>
                  <a:srgbClr val="1C4A7A"/>
                </a:solidFill>
                <a:latin typeface="Segoe UI Semibold" pitchFamily="34" charset="0"/>
                <a:ea typeface="Segoe UI Semibold" pitchFamily="34" charset="-122"/>
                <a:cs typeface="Segoe UI Semibold" pitchFamily="34" charset="-120"/>
              </a:rPr>
              <a:t>II</a:t>
            </a:r>
            <a:endParaRPr lang="en-US" sz="20000" dirty="0"/>
          </a:p>
        </p:txBody>
      </p:sp>
      <p:sp>
        <p:nvSpPr>
          <p:cNvPr id="6" name="Text 4"/>
          <p:cNvSpPr/>
          <p:nvPr/>
        </p:nvSpPr>
        <p:spPr>
          <a:xfrm>
            <a:off x="822960" y="2514600"/>
            <a:ext cx="7498080" cy="1280160"/>
          </a:xfrm>
          <a:prstGeom prst="rect">
            <a:avLst/>
          </a:prstGeom>
          <a:noFill/>
          <a:ln/>
        </p:spPr>
        <p:txBody>
          <a:bodyPr wrap="square" lIns="0" tIns="0" rIns="0" bIns="0" rtlCol="0" anchor="t"/>
          <a:lstStyle/>
          <a:p>
            <a:pPr marL="0" indent="0">
              <a:buNone/>
            </a:pPr>
            <a:r>
              <a:rPr lang="en-US" sz="3800" b="1" dirty="0">
                <a:solidFill>
                  <a:srgbClr val="FFFFFF"/>
                </a:solidFill>
                <a:latin typeface="Segoe UI Semibold" pitchFamily="34" charset="0"/>
                <a:ea typeface="Segoe UI Semibold" pitchFamily="34" charset="-122"/>
                <a:cs typeface="Segoe UI Semibold" pitchFamily="34" charset="-120"/>
              </a:rPr>
              <a:t>Nội dung biện pháp</a:t>
            </a:r>
            <a:endParaRPr lang="en-US" sz="3800" dirty="0"/>
          </a:p>
        </p:txBody>
      </p:sp>
      <p:sp>
        <p:nvSpPr>
          <p:cNvPr id="7" name="Shape 5"/>
          <p:cNvSpPr/>
          <p:nvPr/>
        </p:nvSpPr>
        <p:spPr>
          <a:xfrm>
            <a:off x="822960" y="3931920"/>
            <a:ext cx="1097280" cy="64008"/>
          </a:xfrm>
          <a:prstGeom prst="rect">
            <a:avLst/>
          </a:prstGeom>
          <a:solidFill>
            <a:srgbClr val="0F9D8F"/>
          </a:solidFill>
          <a:ln w="12700">
            <a:solidFill>
              <a:srgbClr val="0F9D8F"/>
            </a:solidFill>
            <a:prstDash val="solid"/>
          </a:ln>
        </p:spPr>
      </p:sp>
      <p:sp>
        <p:nvSpPr>
          <p:cNvPr id="8" name="Text 6"/>
          <p:cNvSpPr/>
          <p:nvPr/>
        </p:nvSpPr>
        <p:spPr>
          <a:xfrm>
            <a:off x="822960" y="4160520"/>
            <a:ext cx="6949440" cy="1005840"/>
          </a:xfrm>
          <a:prstGeom prst="rect">
            <a:avLst/>
          </a:prstGeom>
          <a:noFill/>
          <a:ln/>
        </p:spPr>
        <p:txBody>
          <a:bodyPr wrap="square" lIns="0" tIns="0" rIns="0" bIns="0" rtlCol="0" anchor="t"/>
          <a:lstStyle/>
          <a:p>
            <a:pPr marL="0" indent="0">
              <a:buNone/>
            </a:pPr>
            <a:r>
              <a:rPr lang="en-US" sz="1500" dirty="0">
                <a:solidFill>
                  <a:srgbClr val="C9D6E6"/>
                </a:solidFill>
                <a:latin typeface="Segoe UI" pitchFamily="34" charset="0"/>
                <a:ea typeface="Segoe UI" pitchFamily="34" charset="-122"/>
                <a:cs typeface="Segoe UI" pitchFamily="34" charset="-120"/>
              </a:rPr>
              <a:t>Bốn giải pháp liên hoàn khép kín vòng tròn: Trực quan hóa – Trò chơi hóa – Chẩn đoán lỗi – Trợ lí AI</a:t>
            </a:r>
            <a:endParaRPr lang="en-US" sz="1500" dirty="0"/>
          </a:p>
        </p:txBody>
      </p:sp>
      <p:sp>
        <p:nvSpPr>
          <p:cNvPr id="9" name="Shape 7"/>
          <p:cNvSpPr/>
          <p:nvPr/>
        </p:nvSpPr>
        <p:spPr>
          <a:xfrm>
            <a:off x="502920" y="6419088"/>
            <a:ext cx="11185855" cy="0"/>
          </a:xfrm>
          <a:prstGeom prst="line">
            <a:avLst/>
          </a:prstGeom>
          <a:noFill/>
          <a:ln w="9525">
            <a:solidFill>
              <a:srgbClr val="2A4568"/>
            </a:solidFill>
            <a:prstDash val="solid"/>
          </a:ln>
        </p:spPr>
      </p:sp>
      <p:sp>
        <p:nvSpPr>
          <p:cNvPr id="10" name="Text 8"/>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A9B8CC"/>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11" name="Text 9"/>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F2A900"/>
                </a:solidFill>
                <a:latin typeface="Segoe UI Semibold" pitchFamily="34" charset="0"/>
                <a:ea typeface="Segoe UI Semibold" pitchFamily="34" charset="-122"/>
                <a:cs typeface="Segoe UI Semibold" pitchFamily="34" charset="-120"/>
              </a:rPr>
              <a:t>08</a:t>
            </a:r>
            <a:endParaRPr lang="en-US" sz="1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II. NỘI DUNG BIỆN PHÁP  ·  TỔNG QUAN</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Hệ thống 4 giải pháp của biện pháp</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1097280" y="2395728"/>
            <a:ext cx="9966960" cy="0"/>
          </a:xfrm>
          <a:prstGeom prst="line">
            <a:avLst/>
          </a:prstGeom>
          <a:noFill/>
          <a:ln w="38100">
            <a:solidFill>
              <a:srgbClr val="D6DEE8"/>
            </a:solidFill>
            <a:prstDash val="dash"/>
          </a:ln>
        </p:spPr>
      </p:sp>
      <p:sp>
        <p:nvSpPr>
          <p:cNvPr id="9" name="Shape 7"/>
          <p:cNvSpPr/>
          <p:nvPr/>
        </p:nvSpPr>
        <p:spPr>
          <a:xfrm>
            <a:off x="1371600" y="1847088"/>
            <a:ext cx="1097280" cy="1097280"/>
          </a:xfrm>
          <a:prstGeom prst="ellipse">
            <a:avLst/>
          </a:prstGeom>
          <a:solidFill>
            <a:srgbClr val="0F9D8F"/>
          </a:solidFill>
          <a:ln w="12700">
            <a:solidFill>
              <a:srgbClr val="0F9D8F"/>
            </a:solidFill>
            <a:prstDash val="solid"/>
          </a:ln>
        </p:spPr>
      </p:sp>
      <p:sp>
        <p:nvSpPr>
          <p:cNvPr id="10" name="Text 8"/>
          <p:cNvSpPr/>
          <p:nvPr/>
        </p:nvSpPr>
        <p:spPr>
          <a:xfrm>
            <a:off x="1371600" y="1847088"/>
            <a:ext cx="1097280" cy="1097280"/>
          </a:xfrm>
          <a:prstGeom prst="rect">
            <a:avLst/>
          </a:prstGeom>
          <a:noFill/>
          <a:ln/>
        </p:spPr>
        <p:txBody>
          <a:bodyPr wrap="square" lIns="0" tIns="0" rIns="0" bIns="0" rtlCol="0" anchor="ctr"/>
          <a:lstStyle/>
          <a:p>
            <a:pPr marL="0" indent="0" algn="ctr">
              <a:buNone/>
            </a:pPr>
            <a:r>
              <a:rPr lang="en-US" sz="3000" b="1" dirty="0">
                <a:solidFill>
                  <a:srgbClr val="FFFFFF"/>
                </a:solidFill>
                <a:latin typeface="Segoe UI Semibold" pitchFamily="34" charset="0"/>
                <a:ea typeface="Segoe UI Semibold" pitchFamily="34" charset="-122"/>
                <a:cs typeface="Segoe UI Semibold" pitchFamily="34" charset="-120"/>
              </a:rPr>
              <a:t>1</a:t>
            </a:r>
            <a:endParaRPr lang="en-US" sz="3000" dirty="0"/>
          </a:p>
        </p:txBody>
      </p:sp>
      <p:sp>
        <p:nvSpPr>
          <p:cNvPr id="11" name="Shape 9"/>
          <p:cNvSpPr/>
          <p:nvPr/>
        </p:nvSpPr>
        <p:spPr>
          <a:xfrm>
            <a:off x="502920" y="3200400"/>
            <a:ext cx="2651760" cy="297180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2" name="Shape 10"/>
          <p:cNvSpPr/>
          <p:nvPr/>
        </p:nvSpPr>
        <p:spPr>
          <a:xfrm>
            <a:off x="502920" y="3200400"/>
            <a:ext cx="2651760" cy="91440"/>
          </a:xfrm>
          <a:prstGeom prst="rect">
            <a:avLst/>
          </a:prstGeom>
          <a:solidFill>
            <a:srgbClr val="0F9D8F"/>
          </a:solidFill>
          <a:ln w="12700">
            <a:solidFill>
              <a:srgbClr val="0F9D8F"/>
            </a:solidFill>
            <a:prstDash val="solid"/>
          </a:ln>
        </p:spPr>
      </p:sp>
      <p:sp>
        <p:nvSpPr>
          <p:cNvPr id="13" name="Text 11"/>
          <p:cNvSpPr/>
          <p:nvPr/>
        </p:nvSpPr>
        <p:spPr>
          <a:xfrm>
            <a:off x="731520" y="3401568"/>
            <a:ext cx="2194560" cy="274320"/>
          </a:xfrm>
          <a:prstGeom prst="rect">
            <a:avLst/>
          </a:prstGeom>
          <a:noFill/>
          <a:ln/>
        </p:spPr>
        <p:txBody>
          <a:bodyPr wrap="square" lIns="0" tIns="0" rIns="0" bIns="0" rtlCol="0" anchor="ctr"/>
          <a:lstStyle/>
          <a:p>
            <a:pPr marL="0" indent="0">
              <a:buNone/>
            </a:pPr>
            <a:r>
              <a:rPr lang="en-US" sz="1000" b="1" kern="0" spc="150" dirty="0">
                <a:solidFill>
                  <a:srgbClr val="0F9D8F"/>
                </a:solidFill>
                <a:latin typeface="Segoe UI Semibold" pitchFamily="34" charset="0"/>
                <a:ea typeface="Segoe UI Semibold" pitchFamily="34" charset="-122"/>
                <a:cs typeface="Segoe UI Semibold" pitchFamily="34" charset="-120"/>
              </a:rPr>
              <a:t>GIẢI PHÁP 1</a:t>
            </a:r>
            <a:endParaRPr lang="en-US" sz="1000" dirty="0"/>
          </a:p>
        </p:txBody>
      </p:sp>
      <p:sp>
        <p:nvSpPr>
          <p:cNvPr id="14" name="Text 12"/>
          <p:cNvSpPr/>
          <p:nvPr/>
        </p:nvSpPr>
        <p:spPr>
          <a:xfrm>
            <a:off x="731520" y="3675888"/>
            <a:ext cx="2240280" cy="868680"/>
          </a:xfrm>
          <a:prstGeom prst="rect">
            <a:avLst/>
          </a:prstGeom>
          <a:noFill/>
          <a:ln/>
        </p:spPr>
        <p:txBody>
          <a:bodyPr wrap="square" lIns="0" tIns="0" rIns="0" bIns="0" rtlCol="0" anchor="t"/>
          <a:lstStyle/>
          <a:p>
            <a:pPr marL="0" indent="0">
              <a:buNone/>
            </a:pPr>
            <a:r>
              <a:rPr lang="en-US" sz="1500" b="1" dirty="0">
                <a:solidFill>
                  <a:srgbClr val="0B2545"/>
                </a:solidFill>
                <a:latin typeface="Segoe UI Semibold" pitchFamily="34" charset="0"/>
                <a:ea typeface="Segoe UI Semibold" pitchFamily="34" charset="-122"/>
                <a:cs typeface="Segoe UI Semibold" pitchFamily="34" charset="-120"/>
              </a:rPr>
              <a:t>Trực quan hóa &amp; cá nhân hóa lộ trình</a:t>
            </a:r>
            <a:endParaRPr lang="en-US" sz="1500" dirty="0"/>
          </a:p>
        </p:txBody>
      </p:sp>
      <p:sp>
        <p:nvSpPr>
          <p:cNvPr id="15" name="Text 13"/>
          <p:cNvSpPr/>
          <p:nvPr/>
        </p:nvSpPr>
        <p:spPr>
          <a:xfrm>
            <a:off x="731520" y="4572000"/>
            <a:ext cx="2240280" cy="146304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13 chủ đề thành “lộ trình tri thức”; khóa – mở hai tầng; GV tùy chỉnh ải (node).</a:t>
            </a:r>
            <a:endParaRPr lang="en-US" sz="1150" dirty="0"/>
          </a:p>
        </p:txBody>
      </p:sp>
      <p:sp>
        <p:nvSpPr>
          <p:cNvPr id="16" name="Shape 14"/>
          <p:cNvSpPr/>
          <p:nvPr/>
        </p:nvSpPr>
        <p:spPr>
          <a:xfrm>
            <a:off x="4206240" y="1847088"/>
            <a:ext cx="1097280" cy="1097280"/>
          </a:xfrm>
          <a:prstGeom prst="ellipse">
            <a:avLst/>
          </a:prstGeom>
          <a:solidFill>
            <a:srgbClr val="F2A900"/>
          </a:solidFill>
          <a:ln w="12700">
            <a:solidFill>
              <a:srgbClr val="F2A900"/>
            </a:solidFill>
            <a:prstDash val="solid"/>
          </a:ln>
        </p:spPr>
      </p:sp>
      <p:sp>
        <p:nvSpPr>
          <p:cNvPr id="17" name="Text 15"/>
          <p:cNvSpPr/>
          <p:nvPr/>
        </p:nvSpPr>
        <p:spPr>
          <a:xfrm>
            <a:off x="4206240" y="1847088"/>
            <a:ext cx="1097280" cy="1097280"/>
          </a:xfrm>
          <a:prstGeom prst="rect">
            <a:avLst/>
          </a:prstGeom>
          <a:noFill/>
          <a:ln/>
        </p:spPr>
        <p:txBody>
          <a:bodyPr wrap="square" lIns="0" tIns="0" rIns="0" bIns="0" rtlCol="0" anchor="ctr"/>
          <a:lstStyle/>
          <a:p>
            <a:pPr marL="0" indent="0" algn="ctr">
              <a:buNone/>
            </a:pPr>
            <a:r>
              <a:rPr lang="en-US" sz="3000" b="1" dirty="0">
                <a:solidFill>
                  <a:srgbClr val="FFFFFF"/>
                </a:solidFill>
                <a:latin typeface="Segoe UI Semibold" pitchFamily="34" charset="0"/>
                <a:ea typeface="Segoe UI Semibold" pitchFamily="34" charset="-122"/>
                <a:cs typeface="Segoe UI Semibold" pitchFamily="34" charset="-120"/>
              </a:rPr>
              <a:t>2</a:t>
            </a:r>
            <a:endParaRPr lang="en-US" sz="3000" dirty="0"/>
          </a:p>
        </p:txBody>
      </p:sp>
      <p:sp>
        <p:nvSpPr>
          <p:cNvPr id="18" name="Shape 16"/>
          <p:cNvSpPr/>
          <p:nvPr/>
        </p:nvSpPr>
        <p:spPr>
          <a:xfrm>
            <a:off x="3337560" y="3200400"/>
            <a:ext cx="2651760" cy="297180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9" name="Shape 17"/>
          <p:cNvSpPr/>
          <p:nvPr/>
        </p:nvSpPr>
        <p:spPr>
          <a:xfrm>
            <a:off x="3337560" y="3200400"/>
            <a:ext cx="2651760" cy="91440"/>
          </a:xfrm>
          <a:prstGeom prst="rect">
            <a:avLst/>
          </a:prstGeom>
          <a:solidFill>
            <a:srgbClr val="F2A900"/>
          </a:solidFill>
          <a:ln w="12700">
            <a:solidFill>
              <a:srgbClr val="F2A900"/>
            </a:solidFill>
            <a:prstDash val="solid"/>
          </a:ln>
        </p:spPr>
      </p:sp>
      <p:sp>
        <p:nvSpPr>
          <p:cNvPr id="20" name="Text 18"/>
          <p:cNvSpPr/>
          <p:nvPr/>
        </p:nvSpPr>
        <p:spPr>
          <a:xfrm>
            <a:off x="3566160" y="3401568"/>
            <a:ext cx="2194560" cy="274320"/>
          </a:xfrm>
          <a:prstGeom prst="rect">
            <a:avLst/>
          </a:prstGeom>
          <a:noFill/>
          <a:ln/>
        </p:spPr>
        <p:txBody>
          <a:bodyPr wrap="square" lIns="0" tIns="0" rIns="0" bIns="0" rtlCol="0" anchor="ctr"/>
          <a:lstStyle/>
          <a:p>
            <a:pPr marL="0" indent="0">
              <a:buNone/>
            </a:pPr>
            <a:r>
              <a:rPr lang="en-US" sz="1000" b="1" kern="0" spc="150" dirty="0">
                <a:solidFill>
                  <a:srgbClr val="F2A900"/>
                </a:solidFill>
                <a:latin typeface="Segoe UI Semibold" pitchFamily="34" charset="0"/>
                <a:ea typeface="Segoe UI Semibold" pitchFamily="34" charset="-122"/>
                <a:cs typeface="Segoe UI Semibold" pitchFamily="34" charset="-120"/>
              </a:rPr>
              <a:t>GIẢI PHÁP 2</a:t>
            </a:r>
            <a:endParaRPr lang="en-US" sz="1000" dirty="0"/>
          </a:p>
        </p:txBody>
      </p:sp>
      <p:sp>
        <p:nvSpPr>
          <p:cNvPr id="21" name="Text 19"/>
          <p:cNvSpPr/>
          <p:nvPr/>
        </p:nvSpPr>
        <p:spPr>
          <a:xfrm>
            <a:off x="3566160" y="3675888"/>
            <a:ext cx="2240280" cy="868680"/>
          </a:xfrm>
          <a:prstGeom prst="rect">
            <a:avLst/>
          </a:prstGeom>
          <a:noFill/>
          <a:ln/>
        </p:spPr>
        <p:txBody>
          <a:bodyPr wrap="square" lIns="0" tIns="0" rIns="0" bIns="0" rtlCol="0" anchor="t"/>
          <a:lstStyle/>
          <a:p>
            <a:pPr marL="0" indent="0">
              <a:buNone/>
            </a:pPr>
            <a:r>
              <a:rPr lang="en-US" sz="1500" b="1" dirty="0">
                <a:solidFill>
                  <a:srgbClr val="0B2545"/>
                </a:solidFill>
                <a:latin typeface="Segoe UI Semibold" pitchFamily="34" charset="0"/>
                <a:ea typeface="Segoe UI Semibold" pitchFamily="34" charset="-122"/>
                <a:cs typeface="Segoe UI Semibold" pitchFamily="34" charset="-120"/>
              </a:rPr>
              <a:t>Trò chơi hóa việc luyện tập</a:t>
            </a:r>
            <a:endParaRPr lang="en-US" sz="1500" dirty="0"/>
          </a:p>
        </p:txBody>
      </p:sp>
      <p:sp>
        <p:nvSpPr>
          <p:cNvPr id="22" name="Text 20"/>
          <p:cNvSpPr/>
          <p:nvPr/>
        </p:nvSpPr>
        <p:spPr>
          <a:xfrm>
            <a:off x="3566160" y="4572000"/>
            <a:ext cx="2240280" cy="146304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Câu hỏi tự sinh thích ứng; huy hiệu Vàng – Bạc – Đồng; Vinh danh; Thử thách điểm thưởng.</a:t>
            </a:r>
            <a:endParaRPr lang="en-US" sz="1150" dirty="0"/>
          </a:p>
        </p:txBody>
      </p:sp>
      <p:sp>
        <p:nvSpPr>
          <p:cNvPr id="23" name="Shape 21"/>
          <p:cNvSpPr/>
          <p:nvPr/>
        </p:nvSpPr>
        <p:spPr>
          <a:xfrm>
            <a:off x="7040880" y="1847088"/>
            <a:ext cx="1097280" cy="1097280"/>
          </a:xfrm>
          <a:prstGeom prst="ellipse">
            <a:avLst/>
          </a:prstGeom>
          <a:solidFill>
            <a:srgbClr val="E4572E"/>
          </a:solidFill>
          <a:ln w="12700">
            <a:solidFill>
              <a:srgbClr val="E4572E"/>
            </a:solidFill>
            <a:prstDash val="solid"/>
          </a:ln>
        </p:spPr>
      </p:sp>
      <p:sp>
        <p:nvSpPr>
          <p:cNvPr id="24" name="Text 22"/>
          <p:cNvSpPr/>
          <p:nvPr/>
        </p:nvSpPr>
        <p:spPr>
          <a:xfrm>
            <a:off x="7040880" y="1847088"/>
            <a:ext cx="1097280" cy="1097280"/>
          </a:xfrm>
          <a:prstGeom prst="rect">
            <a:avLst/>
          </a:prstGeom>
          <a:noFill/>
          <a:ln/>
        </p:spPr>
        <p:txBody>
          <a:bodyPr wrap="square" lIns="0" tIns="0" rIns="0" bIns="0" rtlCol="0" anchor="ctr"/>
          <a:lstStyle/>
          <a:p>
            <a:pPr marL="0" indent="0" algn="ctr">
              <a:buNone/>
            </a:pPr>
            <a:r>
              <a:rPr lang="en-US" sz="3000" b="1" dirty="0">
                <a:solidFill>
                  <a:srgbClr val="FFFFFF"/>
                </a:solidFill>
                <a:latin typeface="Segoe UI Semibold" pitchFamily="34" charset="0"/>
                <a:ea typeface="Segoe UI Semibold" pitchFamily="34" charset="-122"/>
                <a:cs typeface="Segoe UI Semibold" pitchFamily="34" charset="-120"/>
              </a:rPr>
              <a:t>3</a:t>
            </a:r>
            <a:endParaRPr lang="en-US" sz="3000" dirty="0"/>
          </a:p>
        </p:txBody>
      </p:sp>
      <p:sp>
        <p:nvSpPr>
          <p:cNvPr id="25" name="Shape 23"/>
          <p:cNvSpPr/>
          <p:nvPr/>
        </p:nvSpPr>
        <p:spPr>
          <a:xfrm>
            <a:off x="6172200" y="3200400"/>
            <a:ext cx="2651760" cy="297180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6" name="Shape 24"/>
          <p:cNvSpPr/>
          <p:nvPr/>
        </p:nvSpPr>
        <p:spPr>
          <a:xfrm>
            <a:off x="6172200" y="3200400"/>
            <a:ext cx="2651760" cy="91440"/>
          </a:xfrm>
          <a:prstGeom prst="rect">
            <a:avLst/>
          </a:prstGeom>
          <a:solidFill>
            <a:srgbClr val="E4572E"/>
          </a:solidFill>
          <a:ln w="12700">
            <a:solidFill>
              <a:srgbClr val="E4572E"/>
            </a:solidFill>
            <a:prstDash val="solid"/>
          </a:ln>
        </p:spPr>
      </p:sp>
      <p:sp>
        <p:nvSpPr>
          <p:cNvPr id="27" name="Text 25"/>
          <p:cNvSpPr/>
          <p:nvPr/>
        </p:nvSpPr>
        <p:spPr>
          <a:xfrm>
            <a:off x="6400800" y="3401568"/>
            <a:ext cx="2194560" cy="274320"/>
          </a:xfrm>
          <a:prstGeom prst="rect">
            <a:avLst/>
          </a:prstGeom>
          <a:noFill/>
          <a:ln/>
        </p:spPr>
        <p:txBody>
          <a:bodyPr wrap="square" lIns="0" tIns="0" rIns="0" bIns="0" rtlCol="0" anchor="ctr"/>
          <a:lstStyle/>
          <a:p>
            <a:pPr marL="0" indent="0">
              <a:buNone/>
            </a:pPr>
            <a:r>
              <a:rPr lang="en-US" sz="1000" b="1" kern="0" spc="150" dirty="0">
                <a:solidFill>
                  <a:srgbClr val="E4572E"/>
                </a:solidFill>
                <a:latin typeface="Segoe UI Semibold" pitchFamily="34" charset="0"/>
                <a:ea typeface="Segoe UI Semibold" pitchFamily="34" charset="-122"/>
                <a:cs typeface="Segoe UI Semibold" pitchFamily="34" charset="-120"/>
              </a:rPr>
              <a:t>GIẢI PHÁP 3</a:t>
            </a:r>
            <a:endParaRPr lang="en-US" sz="1000" dirty="0"/>
          </a:p>
        </p:txBody>
      </p:sp>
      <p:sp>
        <p:nvSpPr>
          <p:cNvPr id="28" name="Text 26"/>
          <p:cNvSpPr/>
          <p:nvPr/>
        </p:nvSpPr>
        <p:spPr>
          <a:xfrm>
            <a:off x="6400800" y="3675888"/>
            <a:ext cx="2240280" cy="868680"/>
          </a:xfrm>
          <a:prstGeom prst="rect">
            <a:avLst/>
          </a:prstGeom>
          <a:noFill/>
          <a:ln/>
        </p:spPr>
        <p:txBody>
          <a:bodyPr wrap="square" lIns="0" tIns="0" rIns="0" bIns="0" rtlCol="0" anchor="t"/>
          <a:lstStyle/>
          <a:p>
            <a:pPr marL="0" indent="0">
              <a:buNone/>
            </a:pPr>
            <a:r>
              <a:rPr lang="en-US" sz="1500" b="1" dirty="0">
                <a:solidFill>
                  <a:srgbClr val="0B2545"/>
                </a:solidFill>
                <a:latin typeface="Segoe UI Semibold" pitchFamily="34" charset="0"/>
                <a:ea typeface="Segoe UI Semibold" pitchFamily="34" charset="-122"/>
                <a:cs typeface="Segoe UI Semibold" pitchFamily="34" charset="-120"/>
              </a:rPr>
              <a:t>Chẩn đoán &amp; khắc phục lỗ hổng</a:t>
            </a:r>
            <a:endParaRPr lang="en-US" sz="1500" dirty="0"/>
          </a:p>
        </p:txBody>
      </p:sp>
      <p:sp>
        <p:nvSpPr>
          <p:cNvPr id="29" name="Text 27"/>
          <p:cNvSpPr/>
          <p:nvPr/>
        </p:nvSpPr>
        <p:spPr>
          <a:xfrm>
            <a:off x="6400800" y="4572000"/>
            <a:ext cx="2240280" cy="146304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11 nhóm mã lỗi; “ma trận lỗi” cả lớp; lịch sử làm bài; phối hợp phụ huynh.</a:t>
            </a:r>
            <a:endParaRPr lang="en-US" sz="1150" dirty="0"/>
          </a:p>
        </p:txBody>
      </p:sp>
      <p:sp>
        <p:nvSpPr>
          <p:cNvPr id="30" name="Shape 28"/>
          <p:cNvSpPr/>
          <p:nvPr/>
        </p:nvSpPr>
        <p:spPr>
          <a:xfrm>
            <a:off x="9875520" y="1847088"/>
            <a:ext cx="1097280" cy="1097280"/>
          </a:xfrm>
          <a:prstGeom prst="ellipse">
            <a:avLst/>
          </a:prstGeom>
          <a:solidFill>
            <a:srgbClr val="13315C"/>
          </a:solidFill>
          <a:ln w="12700">
            <a:solidFill>
              <a:srgbClr val="13315C"/>
            </a:solidFill>
            <a:prstDash val="solid"/>
          </a:ln>
        </p:spPr>
      </p:sp>
      <p:sp>
        <p:nvSpPr>
          <p:cNvPr id="31" name="Text 29"/>
          <p:cNvSpPr/>
          <p:nvPr/>
        </p:nvSpPr>
        <p:spPr>
          <a:xfrm>
            <a:off x="9875520" y="1847088"/>
            <a:ext cx="1097280" cy="1097280"/>
          </a:xfrm>
          <a:prstGeom prst="rect">
            <a:avLst/>
          </a:prstGeom>
          <a:noFill/>
          <a:ln/>
        </p:spPr>
        <p:txBody>
          <a:bodyPr wrap="square" lIns="0" tIns="0" rIns="0" bIns="0" rtlCol="0" anchor="ctr"/>
          <a:lstStyle/>
          <a:p>
            <a:pPr marL="0" indent="0" algn="ctr">
              <a:buNone/>
            </a:pPr>
            <a:r>
              <a:rPr lang="en-US" sz="3000" b="1" dirty="0">
                <a:solidFill>
                  <a:srgbClr val="FFFFFF"/>
                </a:solidFill>
                <a:latin typeface="Segoe UI Semibold" pitchFamily="34" charset="0"/>
                <a:ea typeface="Segoe UI Semibold" pitchFamily="34" charset="-122"/>
                <a:cs typeface="Segoe UI Semibold" pitchFamily="34" charset="-120"/>
              </a:rPr>
              <a:t>4</a:t>
            </a:r>
            <a:endParaRPr lang="en-US" sz="3000" dirty="0"/>
          </a:p>
        </p:txBody>
      </p:sp>
      <p:sp>
        <p:nvSpPr>
          <p:cNvPr id="32" name="Shape 30"/>
          <p:cNvSpPr/>
          <p:nvPr/>
        </p:nvSpPr>
        <p:spPr>
          <a:xfrm>
            <a:off x="9006840" y="3200400"/>
            <a:ext cx="2651760" cy="2971800"/>
          </a:xfrm>
          <a:prstGeom prst="roundRect">
            <a:avLst>
              <a:gd name="adj" fmla="val 275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3" name="Shape 31"/>
          <p:cNvSpPr/>
          <p:nvPr/>
        </p:nvSpPr>
        <p:spPr>
          <a:xfrm>
            <a:off x="9006840" y="3200400"/>
            <a:ext cx="2651760" cy="91440"/>
          </a:xfrm>
          <a:prstGeom prst="rect">
            <a:avLst/>
          </a:prstGeom>
          <a:solidFill>
            <a:srgbClr val="13315C"/>
          </a:solidFill>
          <a:ln w="12700">
            <a:solidFill>
              <a:srgbClr val="13315C"/>
            </a:solidFill>
            <a:prstDash val="solid"/>
          </a:ln>
        </p:spPr>
      </p:sp>
      <p:sp>
        <p:nvSpPr>
          <p:cNvPr id="34" name="Text 32"/>
          <p:cNvSpPr/>
          <p:nvPr/>
        </p:nvSpPr>
        <p:spPr>
          <a:xfrm>
            <a:off x="9235440" y="3401568"/>
            <a:ext cx="2194560" cy="274320"/>
          </a:xfrm>
          <a:prstGeom prst="rect">
            <a:avLst/>
          </a:prstGeom>
          <a:noFill/>
          <a:ln/>
        </p:spPr>
        <p:txBody>
          <a:bodyPr wrap="square" lIns="0" tIns="0" rIns="0" bIns="0" rtlCol="0" anchor="ctr"/>
          <a:lstStyle/>
          <a:p>
            <a:pPr marL="0" indent="0">
              <a:buNone/>
            </a:pPr>
            <a:r>
              <a:rPr lang="en-US" sz="1000" b="1" kern="0" spc="150" dirty="0">
                <a:solidFill>
                  <a:srgbClr val="13315C"/>
                </a:solidFill>
                <a:latin typeface="Segoe UI Semibold" pitchFamily="34" charset="0"/>
                <a:ea typeface="Segoe UI Semibold" pitchFamily="34" charset="-122"/>
                <a:cs typeface="Segoe UI Semibold" pitchFamily="34" charset="-120"/>
              </a:rPr>
              <a:t>GIẢI PHÁP 4</a:t>
            </a:r>
            <a:endParaRPr lang="en-US" sz="1000" dirty="0"/>
          </a:p>
        </p:txBody>
      </p:sp>
      <p:sp>
        <p:nvSpPr>
          <p:cNvPr id="35" name="Text 33"/>
          <p:cNvSpPr/>
          <p:nvPr/>
        </p:nvSpPr>
        <p:spPr>
          <a:xfrm>
            <a:off x="9235440" y="3675888"/>
            <a:ext cx="2240280" cy="868680"/>
          </a:xfrm>
          <a:prstGeom prst="rect">
            <a:avLst/>
          </a:prstGeom>
          <a:noFill/>
          <a:ln/>
        </p:spPr>
        <p:txBody>
          <a:bodyPr wrap="square" lIns="0" tIns="0" rIns="0" bIns="0" rtlCol="0" anchor="t"/>
          <a:lstStyle/>
          <a:p>
            <a:pPr marL="0" indent="0">
              <a:buNone/>
            </a:pPr>
            <a:r>
              <a:rPr lang="en-US" sz="1500" b="1" dirty="0">
                <a:solidFill>
                  <a:srgbClr val="0B2545"/>
                </a:solidFill>
                <a:latin typeface="Segoe UI Semibold" pitchFamily="34" charset="0"/>
                <a:ea typeface="Segoe UI Semibold" pitchFamily="34" charset="-122"/>
                <a:cs typeface="Segoe UI Semibold" pitchFamily="34" charset="-120"/>
              </a:rPr>
              <a:t>Trợ lí Trí tuệ nhân tạo (AI)</a:t>
            </a:r>
            <a:endParaRPr lang="en-US" sz="1500" dirty="0"/>
          </a:p>
        </p:txBody>
      </p:sp>
      <p:sp>
        <p:nvSpPr>
          <p:cNvPr id="36" name="Text 34"/>
          <p:cNvSpPr/>
          <p:nvPr/>
        </p:nvSpPr>
        <p:spPr>
          <a:xfrm>
            <a:off x="9235440" y="4572000"/>
            <a:ext cx="2240280" cy="1463040"/>
          </a:xfrm>
          <a:prstGeom prst="rect">
            <a:avLst/>
          </a:prstGeom>
          <a:noFill/>
          <a:ln/>
        </p:spPr>
        <p:txBody>
          <a:bodyPr wrap="square" lIns="0" tIns="0" rIns="0" bIns="0" rtlCol="0" anchor="t"/>
          <a:lstStyle/>
          <a:p>
            <a:pPr marL="0" indent="0">
              <a:buNone/>
            </a:pPr>
            <a:r>
              <a:rPr lang="en-US" sz="1150" dirty="0">
                <a:solidFill>
                  <a:srgbClr val="5B6B82"/>
                </a:solidFill>
                <a:latin typeface="Segoe UI" pitchFamily="34" charset="0"/>
                <a:ea typeface="Segoe UI" pitchFamily="34" charset="-122"/>
                <a:cs typeface="Segoe UI" pitchFamily="34" charset="-120"/>
              </a:rPr>
              <a:t>Gia sư ảo cho HS, trợ lí phân tích cho GV, cầu nối hướng dẫn phụ huynh.</a:t>
            </a:r>
            <a:endParaRPr lang="en-US" sz="1150" dirty="0"/>
          </a:p>
        </p:txBody>
      </p:sp>
      <p:sp>
        <p:nvSpPr>
          <p:cNvPr id="37" name="Shape 35"/>
          <p:cNvSpPr/>
          <p:nvPr/>
        </p:nvSpPr>
        <p:spPr>
          <a:xfrm>
            <a:off x="502920" y="6419088"/>
            <a:ext cx="11185855" cy="0"/>
          </a:xfrm>
          <a:prstGeom prst="line">
            <a:avLst/>
          </a:prstGeom>
          <a:noFill/>
          <a:ln w="9525">
            <a:solidFill>
              <a:srgbClr val="D6DEE8"/>
            </a:solidFill>
            <a:prstDash val="solid"/>
          </a:ln>
        </p:spPr>
      </p:sp>
      <p:sp>
        <p:nvSpPr>
          <p:cNvPr id="38" name="Text 36"/>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39" name="Text 37"/>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09</a:t>
            </a:r>
            <a:endParaRPr lang="en-US" sz="1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1  ·  A) BẢN CHẤT CỦA GIẢI PHÁP</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Mô hình hóa Toán 4 thành “Lộ trình tri thức” 13 chủ đề</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3566160" cy="4617720"/>
          </a:xfrm>
          <a:prstGeom prst="roundRect">
            <a:avLst>
              <a:gd name="adj" fmla="val 2051"/>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685800" y="1719072"/>
            <a:ext cx="3200400" cy="566928"/>
          </a:xfrm>
          <a:prstGeom prst="roundRect">
            <a:avLst>
              <a:gd name="adj" fmla="val 12903"/>
            </a:avLst>
          </a:prstGeom>
          <a:solidFill>
            <a:srgbClr val="D5F2EE"/>
          </a:solidFill>
          <a:ln w="12700">
            <a:solidFill>
              <a:srgbClr val="D5F2EE"/>
            </a:solidFill>
            <a:prstDash val="solid"/>
          </a:ln>
        </p:spPr>
      </p:sp>
      <p:sp>
        <p:nvSpPr>
          <p:cNvPr id="10" name="Text 8"/>
          <p:cNvSpPr/>
          <p:nvPr/>
        </p:nvSpPr>
        <p:spPr>
          <a:xfrm>
            <a:off x="822960" y="1719072"/>
            <a:ext cx="1280160" cy="566928"/>
          </a:xfrm>
          <a:prstGeom prst="rect">
            <a:avLst/>
          </a:prstGeom>
          <a:noFill/>
          <a:ln/>
        </p:spPr>
        <p:txBody>
          <a:bodyPr wrap="square" lIns="0" tIns="0" rIns="0" bIns="0" rtlCol="0" anchor="ctr"/>
          <a:lstStyle/>
          <a:p>
            <a:pPr marL="0" indent="0">
              <a:buNone/>
            </a:pPr>
            <a:r>
              <a:rPr lang="en-US" sz="1500" b="1" dirty="0">
                <a:solidFill>
                  <a:srgbClr val="0F9D8F"/>
                </a:solidFill>
                <a:latin typeface="Segoe UI Semibold" pitchFamily="34" charset="0"/>
                <a:ea typeface="Segoe UI Semibold" pitchFamily="34" charset="-122"/>
                <a:cs typeface="Segoe UI Semibold" pitchFamily="34" charset="-120"/>
              </a:rPr>
              <a:t>HỌC KÌ I</a:t>
            </a:r>
            <a:endParaRPr lang="en-US" sz="1500" dirty="0"/>
          </a:p>
        </p:txBody>
      </p:sp>
      <p:sp>
        <p:nvSpPr>
          <p:cNvPr id="11" name="Text 9"/>
          <p:cNvSpPr/>
          <p:nvPr/>
        </p:nvSpPr>
        <p:spPr>
          <a:xfrm>
            <a:off x="1965960" y="1719072"/>
            <a:ext cx="1828800" cy="566928"/>
          </a:xfrm>
          <a:prstGeom prst="rect">
            <a:avLst/>
          </a:prstGeom>
          <a:noFill/>
          <a:ln/>
        </p:spPr>
        <p:txBody>
          <a:bodyPr wrap="square" lIns="0" tIns="0" rIns="0" bIns="0" rtlCol="0" anchor="ctr"/>
          <a:lstStyle/>
          <a:p>
            <a:pPr marL="0" indent="0" algn="r">
              <a:buNone/>
            </a:pPr>
            <a:r>
              <a:rPr lang="en-US" sz="950" dirty="0">
                <a:solidFill>
                  <a:srgbClr val="0F9D8F"/>
                </a:solidFill>
                <a:latin typeface="Segoe UI" pitchFamily="34" charset="0"/>
                <a:ea typeface="Segoe UI" pitchFamily="34" charset="-122"/>
                <a:cs typeface="Segoe UI" pitchFamily="34" charset="-120"/>
              </a:rPr>
              <a:t>Mở sẵn từ đầu năm</a:t>
            </a:r>
            <a:endParaRPr lang="en-US" sz="950" dirty="0"/>
          </a:p>
        </p:txBody>
      </p:sp>
      <p:sp>
        <p:nvSpPr>
          <p:cNvPr id="12" name="Shape 10"/>
          <p:cNvSpPr/>
          <p:nvPr/>
        </p:nvSpPr>
        <p:spPr>
          <a:xfrm>
            <a:off x="987552" y="2560320"/>
            <a:ext cx="0" cy="3072384"/>
          </a:xfrm>
          <a:prstGeom prst="line">
            <a:avLst/>
          </a:prstGeom>
          <a:noFill/>
          <a:ln w="25400">
            <a:solidFill>
              <a:srgbClr val="0F9D8F"/>
            </a:solidFill>
            <a:prstDash val="solid"/>
          </a:ln>
        </p:spPr>
      </p:sp>
      <p:sp>
        <p:nvSpPr>
          <p:cNvPr id="13" name="Shape 11"/>
          <p:cNvSpPr/>
          <p:nvPr/>
        </p:nvSpPr>
        <p:spPr>
          <a:xfrm>
            <a:off x="822960" y="2395728"/>
            <a:ext cx="329184" cy="329184"/>
          </a:xfrm>
          <a:prstGeom prst="ellipse">
            <a:avLst/>
          </a:prstGeom>
          <a:solidFill>
            <a:srgbClr val="0F9D8F"/>
          </a:solidFill>
          <a:ln w="12700">
            <a:solidFill>
              <a:srgbClr val="0F9D8F"/>
            </a:solidFill>
            <a:prstDash val="solid"/>
          </a:ln>
        </p:spPr>
      </p:sp>
      <p:sp>
        <p:nvSpPr>
          <p:cNvPr id="14" name="Text 12"/>
          <p:cNvSpPr/>
          <p:nvPr/>
        </p:nvSpPr>
        <p:spPr>
          <a:xfrm>
            <a:off x="822960" y="2395728"/>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1</a:t>
            </a:r>
            <a:endParaRPr lang="en-US" sz="1000" dirty="0"/>
          </a:p>
        </p:txBody>
      </p:sp>
      <p:sp>
        <p:nvSpPr>
          <p:cNvPr id="15" name="Text 13"/>
          <p:cNvSpPr/>
          <p:nvPr/>
        </p:nvSpPr>
        <p:spPr>
          <a:xfrm>
            <a:off x="1280160" y="2395728"/>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Ôn tập và bổ sung</a:t>
            </a:r>
            <a:endParaRPr lang="en-US" sz="1150" dirty="0"/>
          </a:p>
        </p:txBody>
      </p:sp>
      <p:sp>
        <p:nvSpPr>
          <p:cNvPr id="16" name="Shape 14"/>
          <p:cNvSpPr/>
          <p:nvPr/>
        </p:nvSpPr>
        <p:spPr>
          <a:xfrm>
            <a:off x="822960" y="2907792"/>
            <a:ext cx="329184" cy="329184"/>
          </a:xfrm>
          <a:prstGeom prst="ellipse">
            <a:avLst/>
          </a:prstGeom>
          <a:solidFill>
            <a:srgbClr val="0F9D8F"/>
          </a:solidFill>
          <a:ln w="12700">
            <a:solidFill>
              <a:srgbClr val="0F9D8F"/>
            </a:solidFill>
            <a:prstDash val="solid"/>
          </a:ln>
        </p:spPr>
      </p:sp>
      <p:sp>
        <p:nvSpPr>
          <p:cNvPr id="17" name="Text 15"/>
          <p:cNvSpPr/>
          <p:nvPr/>
        </p:nvSpPr>
        <p:spPr>
          <a:xfrm>
            <a:off x="822960" y="2907792"/>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2</a:t>
            </a:r>
            <a:endParaRPr lang="en-US" sz="1000" dirty="0"/>
          </a:p>
        </p:txBody>
      </p:sp>
      <p:sp>
        <p:nvSpPr>
          <p:cNvPr id="18" name="Text 16"/>
          <p:cNvSpPr/>
          <p:nvPr/>
        </p:nvSpPr>
        <p:spPr>
          <a:xfrm>
            <a:off x="1280160" y="2907792"/>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Đo góc, đơn vị đo góc</a:t>
            </a:r>
            <a:endParaRPr lang="en-US" sz="1150" dirty="0"/>
          </a:p>
        </p:txBody>
      </p:sp>
      <p:sp>
        <p:nvSpPr>
          <p:cNvPr id="19" name="Shape 17"/>
          <p:cNvSpPr/>
          <p:nvPr/>
        </p:nvSpPr>
        <p:spPr>
          <a:xfrm>
            <a:off x="822960" y="3419856"/>
            <a:ext cx="329184" cy="329184"/>
          </a:xfrm>
          <a:prstGeom prst="ellipse">
            <a:avLst/>
          </a:prstGeom>
          <a:solidFill>
            <a:srgbClr val="0F9D8F"/>
          </a:solidFill>
          <a:ln w="12700">
            <a:solidFill>
              <a:srgbClr val="0F9D8F"/>
            </a:solidFill>
            <a:prstDash val="solid"/>
          </a:ln>
        </p:spPr>
      </p:sp>
      <p:sp>
        <p:nvSpPr>
          <p:cNvPr id="20" name="Text 18"/>
          <p:cNvSpPr/>
          <p:nvPr/>
        </p:nvSpPr>
        <p:spPr>
          <a:xfrm>
            <a:off x="822960" y="3419856"/>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3</a:t>
            </a:r>
            <a:endParaRPr lang="en-US" sz="1000" dirty="0"/>
          </a:p>
        </p:txBody>
      </p:sp>
      <p:sp>
        <p:nvSpPr>
          <p:cNvPr id="21" name="Text 19"/>
          <p:cNvSpPr/>
          <p:nvPr/>
        </p:nvSpPr>
        <p:spPr>
          <a:xfrm>
            <a:off x="1280160" y="3419856"/>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Các số có nhiều chữ số</a:t>
            </a:r>
            <a:endParaRPr lang="en-US" sz="1150" dirty="0"/>
          </a:p>
        </p:txBody>
      </p:sp>
      <p:sp>
        <p:nvSpPr>
          <p:cNvPr id="22" name="Shape 20"/>
          <p:cNvSpPr/>
          <p:nvPr/>
        </p:nvSpPr>
        <p:spPr>
          <a:xfrm>
            <a:off x="822960" y="3931920"/>
            <a:ext cx="329184" cy="329184"/>
          </a:xfrm>
          <a:prstGeom prst="ellipse">
            <a:avLst/>
          </a:prstGeom>
          <a:solidFill>
            <a:srgbClr val="0F9D8F"/>
          </a:solidFill>
          <a:ln w="12700">
            <a:solidFill>
              <a:srgbClr val="0F9D8F"/>
            </a:solidFill>
            <a:prstDash val="solid"/>
          </a:ln>
        </p:spPr>
      </p:sp>
      <p:sp>
        <p:nvSpPr>
          <p:cNvPr id="23" name="Text 21"/>
          <p:cNvSpPr/>
          <p:nvPr/>
        </p:nvSpPr>
        <p:spPr>
          <a:xfrm>
            <a:off x="822960" y="3931920"/>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4</a:t>
            </a:r>
            <a:endParaRPr lang="en-US" sz="1000" dirty="0"/>
          </a:p>
        </p:txBody>
      </p:sp>
      <p:sp>
        <p:nvSpPr>
          <p:cNvPr id="24" name="Text 22"/>
          <p:cNvSpPr/>
          <p:nvPr/>
        </p:nvSpPr>
        <p:spPr>
          <a:xfrm>
            <a:off x="1280160" y="3931920"/>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Đơn vị đo diện tích, thời gian</a:t>
            </a:r>
            <a:endParaRPr lang="en-US" sz="1150" dirty="0"/>
          </a:p>
        </p:txBody>
      </p:sp>
      <p:sp>
        <p:nvSpPr>
          <p:cNvPr id="25" name="Shape 23"/>
          <p:cNvSpPr/>
          <p:nvPr/>
        </p:nvSpPr>
        <p:spPr>
          <a:xfrm>
            <a:off x="822960" y="4443984"/>
            <a:ext cx="329184" cy="329184"/>
          </a:xfrm>
          <a:prstGeom prst="ellipse">
            <a:avLst/>
          </a:prstGeom>
          <a:solidFill>
            <a:srgbClr val="0F9D8F"/>
          </a:solidFill>
          <a:ln w="12700">
            <a:solidFill>
              <a:srgbClr val="0F9D8F"/>
            </a:solidFill>
            <a:prstDash val="solid"/>
          </a:ln>
        </p:spPr>
      </p:sp>
      <p:sp>
        <p:nvSpPr>
          <p:cNvPr id="26" name="Text 24"/>
          <p:cNvSpPr/>
          <p:nvPr/>
        </p:nvSpPr>
        <p:spPr>
          <a:xfrm>
            <a:off x="822960" y="4443984"/>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5</a:t>
            </a:r>
            <a:endParaRPr lang="en-US" sz="1000" dirty="0"/>
          </a:p>
        </p:txBody>
      </p:sp>
      <p:sp>
        <p:nvSpPr>
          <p:cNvPr id="27" name="Text 25"/>
          <p:cNvSpPr/>
          <p:nvPr/>
        </p:nvSpPr>
        <p:spPr>
          <a:xfrm>
            <a:off x="1280160" y="4443984"/>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Cộng, trừ số nhiều chữ số</a:t>
            </a:r>
            <a:endParaRPr lang="en-US" sz="1150" dirty="0"/>
          </a:p>
        </p:txBody>
      </p:sp>
      <p:sp>
        <p:nvSpPr>
          <p:cNvPr id="28" name="Shape 26"/>
          <p:cNvSpPr/>
          <p:nvPr/>
        </p:nvSpPr>
        <p:spPr>
          <a:xfrm>
            <a:off x="822960" y="4956048"/>
            <a:ext cx="329184" cy="329184"/>
          </a:xfrm>
          <a:prstGeom prst="ellipse">
            <a:avLst/>
          </a:prstGeom>
          <a:solidFill>
            <a:srgbClr val="0F9D8F"/>
          </a:solidFill>
          <a:ln w="12700">
            <a:solidFill>
              <a:srgbClr val="0F9D8F"/>
            </a:solidFill>
            <a:prstDash val="solid"/>
          </a:ln>
        </p:spPr>
      </p:sp>
      <p:sp>
        <p:nvSpPr>
          <p:cNvPr id="29" name="Text 27"/>
          <p:cNvSpPr/>
          <p:nvPr/>
        </p:nvSpPr>
        <p:spPr>
          <a:xfrm>
            <a:off x="822960" y="4956048"/>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6</a:t>
            </a:r>
            <a:endParaRPr lang="en-US" sz="1000" dirty="0"/>
          </a:p>
        </p:txBody>
      </p:sp>
      <p:sp>
        <p:nvSpPr>
          <p:cNvPr id="30" name="Text 28"/>
          <p:cNvSpPr/>
          <p:nvPr/>
        </p:nvSpPr>
        <p:spPr>
          <a:xfrm>
            <a:off x="1280160" y="4956048"/>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Một số hình học</a:t>
            </a:r>
            <a:endParaRPr lang="en-US" sz="1150" dirty="0"/>
          </a:p>
        </p:txBody>
      </p:sp>
      <p:sp>
        <p:nvSpPr>
          <p:cNvPr id="31" name="Shape 29"/>
          <p:cNvSpPr/>
          <p:nvPr/>
        </p:nvSpPr>
        <p:spPr>
          <a:xfrm>
            <a:off x="822960" y="5468112"/>
            <a:ext cx="329184" cy="329184"/>
          </a:xfrm>
          <a:prstGeom prst="ellipse">
            <a:avLst/>
          </a:prstGeom>
          <a:solidFill>
            <a:srgbClr val="0F9D8F"/>
          </a:solidFill>
          <a:ln w="12700">
            <a:solidFill>
              <a:srgbClr val="0F9D8F"/>
            </a:solidFill>
            <a:prstDash val="solid"/>
          </a:ln>
        </p:spPr>
      </p:sp>
      <p:sp>
        <p:nvSpPr>
          <p:cNvPr id="32" name="Text 30"/>
          <p:cNvSpPr/>
          <p:nvPr/>
        </p:nvSpPr>
        <p:spPr>
          <a:xfrm>
            <a:off x="822960" y="5468112"/>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7</a:t>
            </a:r>
            <a:endParaRPr lang="en-US" sz="1000" dirty="0"/>
          </a:p>
        </p:txBody>
      </p:sp>
      <p:sp>
        <p:nvSpPr>
          <p:cNvPr id="33" name="Text 31"/>
          <p:cNvSpPr/>
          <p:nvPr/>
        </p:nvSpPr>
        <p:spPr>
          <a:xfrm>
            <a:off x="1280160" y="5468112"/>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Ôn tập cuối HK I</a:t>
            </a:r>
            <a:endParaRPr lang="en-US" sz="1150" dirty="0"/>
          </a:p>
        </p:txBody>
      </p:sp>
      <p:sp>
        <p:nvSpPr>
          <p:cNvPr id="34" name="Shape 32"/>
          <p:cNvSpPr/>
          <p:nvPr/>
        </p:nvSpPr>
        <p:spPr>
          <a:xfrm>
            <a:off x="4206240" y="1554480"/>
            <a:ext cx="3566160" cy="4617720"/>
          </a:xfrm>
          <a:prstGeom prst="roundRect">
            <a:avLst>
              <a:gd name="adj" fmla="val 2051"/>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5" name="Shape 33"/>
          <p:cNvSpPr/>
          <p:nvPr/>
        </p:nvSpPr>
        <p:spPr>
          <a:xfrm>
            <a:off x="4389120" y="1719072"/>
            <a:ext cx="3200400" cy="566928"/>
          </a:xfrm>
          <a:prstGeom prst="roundRect">
            <a:avLst>
              <a:gd name="adj" fmla="val 12903"/>
            </a:avLst>
          </a:prstGeom>
          <a:solidFill>
            <a:srgbClr val="DDE6F3"/>
          </a:solidFill>
          <a:ln w="12700">
            <a:solidFill>
              <a:srgbClr val="DDE6F3"/>
            </a:solidFill>
            <a:prstDash val="solid"/>
          </a:ln>
        </p:spPr>
      </p:sp>
      <p:sp>
        <p:nvSpPr>
          <p:cNvPr id="36" name="Text 34"/>
          <p:cNvSpPr/>
          <p:nvPr/>
        </p:nvSpPr>
        <p:spPr>
          <a:xfrm>
            <a:off x="4526280" y="1719072"/>
            <a:ext cx="1280160" cy="566928"/>
          </a:xfrm>
          <a:prstGeom prst="rect">
            <a:avLst/>
          </a:prstGeom>
          <a:noFill/>
          <a:ln/>
        </p:spPr>
        <p:txBody>
          <a:bodyPr wrap="square" lIns="0" tIns="0" rIns="0" bIns="0" rtlCol="0" anchor="ctr"/>
          <a:lstStyle/>
          <a:p>
            <a:pPr marL="0" indent="0">
              <a:buNone/>
            </a:pPr>
            <a:r>
              <a:rPr lang="en-US" sz="1500" b="1" dirty="0">
                <a:solidFill>
                  <a:srgbClr val="13315C"/>
                </a:solidFill>
                <a:latin typeface="Segoe UI Semibold" pitchFamily="34" charset="0"/>
                <a:ea typeface="Segoe UI Semibold" pitchFamily="34" charset="-122"/>
                <a:cs typeface="Segoe UI Semibold" pitchFamily="34" charset="-120"/>
              </a:rPr>
              <a:t>HỌC KÌ II</a:t>
            </a:r>
            <a:endParaRPr lang="en-US" sz="1500" dirty="0"/>
          </a:p>
        </p:txBody>
      </p:sp>
      <p:sp>
        <p:nvSpPr>
          <p:cNvPr id="37" name="Text 35"/>
          <p:cNvSpPr/>
          <p:nvPr/>
        </p:nvSpPr>
        <p:spPr>
          <a:xfrm>
            <a:off x="5669280" y="1719072"/>
            <a:ext cx="1828800" cy="566928"/>
          </a:xfrm>
          <a:prstGeom prst="rect">
            <a:avLst/>
          </a:prstGeom>
          <a:noFill/>
          <a:ln/>
        </p:spPr>
        <p:txBody>
          <a:bodyPr wrap="square" lIns="0" tIns="0" rIns="0" bIns="0" rtlCol="0" anchor="ctr"/>
          <a:lstStyle/>
          <a:p>
            <a:pPr marL="0" indent="0" algn="r">
              <a:buNone/>
            </a:pPr>
            <a:r>
              <a:rPr lang="en-US" sz="950" dirty="0">
                <a:solidFill>
                  <a:srgbClr val="13315C"/>
                </a:solidFill>
                <a:latin typeface="Segoe UI" pitchFamily="34" charset="0"/>
                <a:ea typeface="Segoe UI" pitchFamily="34" charset="-122"/>
                <a:cs typeface="Segoe UI" pitchFamily="34" charset="-120"/>
              </a:rPr>
              <a:t>GV chủ động mở khóa</a:t>
            </a:r>
            <a:endParaRPr lang="en-US" sz="950" dirty="0"/>
          </a:p>
        </p:txBody>
      </p:sp>
      <p:sp>
        <p:nvSpPr>
          <p:cNvPr id="38" name="Shape 36"/>
          <p:cNvSpPr/>
          <p:nvPr/>
        </p:nvSpPr>
        <p:spPr>
          <a:xfrm>
            <a:off x="4690872" y="2560320"/>
            <a:ext cx="0" cy="2560320"/>
          </a:xfrm>
          <a:prstGeom prst="line">
            <a:avLst/>
          </a:prstGeom>
          <a:noFill/>
          <a:ln w="25400">
            <a:solidFill>
              <a:srgbClr val="13315C"/>
            </a:solidFill>
            <a:prstDash val="solid"/>
          </a:ln>
        </p:spPr>
      </p:sp>
      <p:sp>
        <p:nvSpPr>
          <p:cNvPr id="39" name="Shape 37"/>
          <p:cNvSpPr/>
          <p:nvPr/>
        </p:nvSpPr>
        <p:spPr>
          <a:xfrm>
            <a:off x="4526280" y="2395728"/>
            <a:ext cx="329184" cy="329184"/>
          </a:xfrm>
          <a:prstGeom prst="ellipse">
            <a:avLst/>
          </a:prstGeom>
          <a:solidFill>
            <a:srgbClr val="13315C"/>
          </a:solidFill>
          <a:ln w="12700">
            <a:solidFill>
              <a:srgbClr val="13315C"/>
            </a:solidFill>
            <a:prstDash val="solid"/>
          </a:ln>
        </p:spPr>
      </p:sp>
      <p:sp>
        <p:nvSpPr>
          <p:cNvPr id="40" name="Text 38"/>
          <p:cNvSpPr/>
          <p:nvPr/>
        </p:nvSpPr>
        <p:spPr>
          <a:xfrm>
            <a:off x="4526280" y="2395728"/>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8</a:t>
            </a:r>
            <a:endParaRPr lang="en-US" sz="1000" dirty="0"/>
          </a:p>
        </p:txBody>
      </p:sp>
      <p:sp>
        <p:nvSpPr>
          <p:cNvPr id="41" name="Text 39"/>
          <p:cNvSpPr/>
          <p:nvPr/>
        </p:nvSpPr>
        <p:spPr>
          <a:xfrm>
            <a:off x="4983480" y="2395728"/>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Phép nhân và phép chia</a:t>
            </a:r>
            <a:endParaRPr lang="en-US" sz="1150" dirty="0"/>
          </a:p>
        </p:txBody>
      </p:sp>
      <p:sp>
        <p:nvSpPr>
          <p:cNvPr id="42" name="Shape 40"/>
          <p:cNvSpPr/>
          <p:nvPr/>
        </p:nvSpPr>
        <p:spPr>
          <a:xfrm>
            <a:off x="4526280" y="2907792"/>
            <a:ext cx="329184" cy="329184"/>
          </a:xfrm>
          <a:prstGeom prst="ellipse">
            <a:avLst/>
          </a:prstGeom>
          <a:solidFill>
            <a:srgbClr val="13315C"/>
          </a:solidFill>
          <a:ln w="12700">
            <a:solidFill>
              <a:srgbClr val="13315C"/>
            </a:solidFill>
            <a:prstDash val="solid"/>
          </a:ln>
        </p:spPr>
      </p:sp>
      <p:sp>
        <p:nvSpPr>
          <p:cNvPr id="43" name="Text 41"/>
          <p:cNvSpPr/>
          <p:nvPr/>
        </p:nvSpPr>
        <p:spPr>
          <a:xfrm>
            <a:off x="4526280" y="2907792"/>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9</a:t>
            </a:r>
            <a:endParaRPr lang="en-US" sz="1000" dirty="0"/>
          </a:p>
        </p:txBody>
      </p:sp>
      <p:sp>
        <p:nvSpPr>
          <p:cNvPr id="44" name="Text 42"/>
          <p:cNvSpPr/>
          <p:nvPr/>
        </p:nvSpPr>
        <p:spPr>
          <a:xfrm>
            <a:off x="4983480" y="2907792"/>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Thống kê, xác suất</a:t>
            </a:r>
            <a:endParaRPr lang="en-US" sz="1150" dirty="0"/>
          </a:p>
        </p:txBody>
      </p:sp>
      <p:sp>
        <p:nvSpPr>
          <p:cNvPr id="45" name="Shape 43"/>
          <p:cNvSpPr/>
          <p:nvPr/>
        </p:nvSpPr>
        <p:spPr>
          <a:xfrm>
            <a:off x="4526280" y="3419856"/>
            <a:ext cx="329184" cy="329184"/>
          </a:xfrm>
          <a:prstGeom prst="ellipse">
            <a:avLst/>
          </a:prstGeom>
          <a:solidFill>
            <a:srgbClr val="13315C"/>
          </a:solidFill>
          <a:ln w="12700">
            <a:solidFill>
              <a:srgbClr val="13315C"/>
            </a:solidFill>
            <a:prstDash val="solid"/>
          </a:ln>
        </p:spPr>
      </p:sp>
      <p:sp>
        <p:nvSpPr>
          <p:cNvPr id="46" name="Text 44"/>
          <p:cNvSpPr/>
          <p:nvPr/>
        </p:nvSpPr>
        <p:spPr>
          <a:xfrm>
            <a:off x="4526280" y="3419856"/>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10</a:t>
            </a:r>
            <a:endParaRPr lang="en-US" sz="1000" dirty="0"/>
          </a:p>
        </p:txBody>
      </p:sp>
      <p:sp>
        <p:nvSpPr>
          <p:cNvPr id="47" name="Text 45"/>
          <p:cNvSpPr/>
          <p:nvPr/>
        </p:nvSpPr>
        <p:spPr>
          <a:xfrm>
            <a:off x="4983480" y="3419856"/>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Phân số</a:t>
            </a:r>
            <a:endParaRPr lang="en-US" sz="1150" dirty="0"/>
          </a:p>
        </p:txBody>
      </p:sp>
      <p:sp>
        <p:nvSpPr>
          <p:cNvPr id="48" name="Shape 46"/>
          <p:cNvSpPr/>
          <p:nvPr/>
        </p:nvSpPr>
        <p:spPr>
          <a:xfrm>
            <a:off x="4526280" y="3931920"/>
            <a:ext cx="329184" cy="329184"/>
          </a:xfrm>
          <a:prstGeom prst="ellipse">
            <a:avLst/>
          </a:prstGeom>
          <a:solidFill>
            <a:srgbClr val="13315C"/>
          </a:solidFill>
          <a:ln w="12700">
            <a:solidFill>
              <a:srgbClr val="13315C"/>
            </a:solidFill>
            <a:prstDash val="solid"/>
          </a:ln>
        </p:spPr>
      </p:sp>
      <p:sp>
        <p:nvSpPr>
          <p:cNvPr id="49" name="Text 47"/>
          <p:cNvSpPr/>
          <p:nvPr/>
        </p:nvSpPr>
        <p:spPr>
          <a:xfrm>
            <a:off x="4526280" y="3931920"/>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11</a:t>
            </a:r>
            <a:endParaRPr lang="en-US" sz="1000" dirty="0"/>
          </a:p>
        </p:txBody>
      </p:sp>
      <p:sp>
        <p:nvSpPr>
          <p:cNvPr id="50" name="Text 48"/>
          <p:cNvSpPr/>
          <p:nvPr/>
        </p:nvSpPr>
        <p:spPr>
          <a:xfrm>
            <a:off x="4983480" y="3931920"/>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Cộng, trừ phân số</a:t>
            </a:r>
            <a:endParaRPr lang="en-US" sz="1150" dirty="0"/>
          </a:p>
        </p:txBody>
      </p:sp>
      <p:sp>
        <p:nvSpPr>
          <p:cNvPr id="51" name="Shape 49"/>
          <p:cNvSpPr/>
          <p:nvPr/>
        </p:nvSpPr>
        <p:spPr>
          <a:xfrm>
            <a:off x="4526280" y="4443984"/>
            <a:ext cx="329184" cy="329184"/>
          </a:xfrm>
          <a:prstGeom prst="ellipse">
            <a:avLst/>
          </a:prstGeom>
          <a:solidFill>
            <a:srgbClr val="13315C"/>
          </a:solidFill>
          <a:ln w="12700">
            <a:solidFill>
              <a:srgbClr val="13315C"/>
            </a:solidFill>
            <a:prstDash val="solid"/>
          </a:ln>
        </p:spPr>
      </p:sp>
      <p:sp>
        <p:nvSpPr>
          <p:cNvPr id="52" name="Text 50"/>
          <p:cNvSpPr/>
          <p:nvPr/>
        </p:nvSpPr>
        <p:spPr>
          <a:xfrm>
            <a:off x="4526280" y="4443984"/>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12</a:t>
            </a:r>
            <a:endParaRPr lang="en-US" sz="1000" dirty="0"/>
          </a:p>
        </p:txBody>
      </p:sp>
      <p:sp>
        <p:nvSpPr>
          <p:cNvPr id="53" name="Text 51"/>
          <p:cNvSpPr/>
          <p:nvPr/>
        </p:nvSpPr>
        <p:spPr>
          <a:xfrm>
            <a:off x="4983480" y="4443984"/>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Nhân, chia phân số</a:t>
            </a:r>
            <a:endParaRPr lang="en-US" sz="1150" dirty="0"/>
          </a:p>
        </p:txBody>
      </p:sp>
      <p:sp>
        <p:nvSpPr>
          <p:cNvPr id="54" name="Shape 52"/>
          <p:cNvSpPr/>
          <p:nvPr/>
        </p:nvSpPr>
        <p:spPr>
          <a:xfrm>
            <a:off x="4526280" y="4956048"/>
            <a:ext cx="329184" cy="329184"/>
          </a:xfrm>
          <a:prstGeom prst="ellipse">
            <a:avLst/>
          </a:prstGeom>
          <a:solidFill>
            <a:srgbClr val="13315C"/>
          </a:solidFill>
          <a:ln w="12700">
            <a:solidFill>
              <a:srgbClr val="13315C"/>
            </a:solidFill>
            <a:prstDash val="solid"/>
          </a:ln>
        </p:spPr>
      </p:sp>
      <p:sp>
        <p:nvSpPr>
          <p:cNvPr id="55" name="Text 53"/>
          <p:cNvSpPr/>
          <p:nvPr/>
        </p:nvSpPr>
        <p:spPr>
          <a:xfrm>
            <a:off x="4526280" y="4956048"/>
            <a:ext cx="329184"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Segoe UI Semibold" pitchFamily="34" charset="0"/>
                <a:ea typeface="Segoe UI Semibold" pitchFamily="34" charset="-122"/>
                <a:cs typeface="Segoe UI Semibold" pitchFamily="34" charset="-120"/>
              </a:rPr>
              <a:t>13</a:t>
            </a:r>
            <a:endParaRPr lang="en-US" sz="1000" dirty="0"/>
          </a:p>
        </p:txBody>
      </p:sp>
      <p:sp>
        <p:nvSpPr>
          <p:cNvPr id="56" name="Text 54"/>
          <p:cNvSpPr/>
          <p:nvPr/>
        </p:nvSpPr>
        <p:spPr>
          <a:xfrm>
            <a:off x="4983480" y="4956048"/>
            <a:ext cx="2651760" cy="32918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Ôn tập cuối năm</a:t>
            </a:r>
            <a:endParaRPr lang="en-US" sz="1150" dirty="0"/>
          </a:p>
        </p:txBody>
      </p:sp>
      <p:sp>
        <p:nvSpPr>
          <p:cNvPr id="57" name="Text 55"/>
          <p:cNvSpPr/>
          <p:nvPr/>
        </p:nvSpPr>
        <p:spPr>
          <a:xfrm>
            <a:off x="4389120" y="5532120"/>
            <a:ext cx="3200400" cy="566928"/>
          </a:xfrm>
          <a:prstGeom prst="rect">
            <a:avLst/>
          </a:prstGeom>
          <a:noFill/>
          <a:ln/>
        </p:spPr>
        <p:txBody>
          <a:bodyPr wrap="square" lIns="0" tIns="0" rIns="0" bIns="0" rtlCol="0" anchor="ctr"/>
          <a:lstStyle/>
          <a:p>
            <a:pPr marL="0" indent="0">
              <a:buNone/>
            </a:pPr>
            <a:r>
              <a:rPr lang="en-US" sz="1000" i="1" dirty="0">
                <a:solidFill>
                  <a:srgbClr val="5B6B82"/>
                </a:solidFill>
                <a:latin typeface="Segoe UI" pitchFamily="34" charset="0"/>
                <a:ea typeface="Segoe UI" pitchFamily="34" charset="-122"/>
                <a:cs typeface="Segoe UI" pitchFamily="34" charset="-120"/>
              </a:rPr>
              <a:t>Sắp xếp đúng mục lục SGK Toán 4; GV quyết định mở/khóa từng chủ đề theo tiến độ dạy thực tế.</a:t>
            </a:r>
            <a:endParaRPr lang="en-US" sz="1000" dirty="0"/>
          </a:p>
        </p:txBody>
      </p:sp>
      <p:sp>
        <p:nvSpPr>
          <p:cNvPr id="58" name="Shape 56"/>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59" name="Shape 57"/>
          <p:cNvSpPr/>
          <p:nvPr/>
        </p:nvSpPr>
        <p:spPr>
          <a:xfrm>
            <a:off x="7955280" y="1600200"/>
            <a:ext cx="3730752" cy="4114800"/>
          </a:xfrm>
          <a:prstGeom prst="rect">
            <a:avLst/>
          </a:prstGeom>
          <a:solidFill>
            <a:srgbClr val="EAF0F7"/>
          </a:solidFill>
          <a:ln w="12700">
            <a:solidFill>
              <a:srgbClr val="9AA8BA"/>
            </a:solidFill>
            <a:prstDash val="dash"/>
          </a:ln>
        </p:spPr>
      </p:sp>
      <p:sp>
        <p:nvSpPr>
          <p:cNvPr id="60" name="Shape 58"/>
          <p:cNvSpPr/>
          <p:nvPr/>
        </p:nvSpPr>
        <p:spPr>
          <a:xfrm>
            <a:off x="9528048" y="3090672"/>
            <a:ext cx="585216" cy="420624"/>
          </a:xfrm>
          <a:prstGeom prst="rect">
            <a:avLst/>
          </a:prstGeom>
          <a:solidFill>
            <a:srgbClr val="D5DFEB"/>
          </a:solidFill>
          <a:ln w="12700">
            <a:solidFill>
              <a:srgbClr val="9AA8BA"/>
            </a:solidFill>
            <a:prstDash val="solid"/>
          </a:ln>
        </p:spPr>
      </p:sp>
      <p:sp>
        <p:nvSpPr>
          <p:cNvPr id="61" name="Shape 59"/>
          <p:cNvSpPr/>
          <p:nvPr/>
        </p:nvSpPr>
        <p:spPr>
          <a:xfrm>
            <a:off x="9701784" y="3182112"/>
            <a:ext cx="237744" cy="237744"/>
          </a:xfrm>
          <a:prstGeom prst="ellipse">
            <a:avLst/>
          </a:prstGeom>
          <a:solidFill>
            <a:srgbClr val="EAF0F7"/>
          </a:solidFill>
          <a:ln w="12700">
            <a:solidFill>
              <a:srgbClr val="9AA8BA"/>
            </a:solidFill>
            <a:prstDash val="solid"/>
          </a:ln>
        </p:spPr>
      </p:sp>
      <p:sp>
        <p:nvSpPr>
          <p:cNvPr id="62" name="Shape 60"/>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63" name="Text 61"/>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64" name="Text 62"/>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2: </a:t>
            </a:r>
            <a:r>
              <a:rPr lang="en-US" sz="1000" i="1" dirty="0">
                <a:solidFill>
                  <a:srgbClr val="1E293B"/>
                </a:solidFill>
                <a:latin typeface="Segoe UI" pitchFamily="34" charset="0"/>
                <a:ea typeface="Segoe UI" pitchFamily="34" charset="-122"/>
                <a:cs typeface="Segoe UI" pitchFamily="34" charset="-120"/>
              </a:rPr>
              <a:t>Giao diện “Lộ trình tri thức” 13 chủ đề theo hai học kì</a:t>
            </a:r>
            <a:endParaRPr lang="en-US" sz="1000" dirty="0"/>
          </a:p>
        </p:txBody>
      </p:sp>
      <p:sp>
        <p:nvSpPr>
          <p:cNvPr id="65"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66" name="Shape 64"/>
          <p:cNvSpPr/>
          <p:nvPr/>
        </p:nvSpPr>
        <p:spPr>
          <a:xfrm>
            <a:off x="502920" y="6419088"/>
            <a:ext cx="11185855" cy="0"/>
          </a:xfrm>
          <a:prstGeom prst="line">
            <a:avLst/>
          </a:prstGeom>
          <a:noFill/>
          <a:ln w="9525">
            <a:solidFill>
              <a:srgbClr val="D6DEE8"/>
            </a:solidFill>
            <a:prstDash val="solid"/>
          </a:ln>
        </p:spPr>
      </p:sp>
      <p:sp>
        <p:nvSpPr>
          <p:cNvPr id="67" name="Text 6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68" name="Text 6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10</a:t>
            </a:r>
            <a:endParaRPr lang="en-US" sz="1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1  ·  B) KHÓA – MỞ HAI TẦNG  ·  C) TRẠNG THÁI TRỰC QUAN</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Chia nhỏ tri thức: Ải lớn → Ải con → Dạng bài</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600200"/>
            <a:ext cx="1645920" cy="1143000"/>
          </a:xfrm>
          <a:prstGeom prst="roundRect">
            <a:avLst>
              <a:gd name="adj" fmla="val 8000"/>
            </a:avLst>
          </a:prstGeom>
          <a:solidFill>
            <a:srgbClr val="13315C"/>
          </a:solidFill>
          <a:ln w="12700">
            <a:solidFill>
              <a:srgbClr val="13315C"/>
            </a:solidFill>
            <a:prstDash val="solid"/>
          </a:ln>
          <a:effectLst>
            <a:outerShdw blurRad="101600" dist="25400" dir="5400000" algn="bl" rotWithShape="0">
              <a:srgbClr val="0B2545">
                <a:alpha val="12000"/>
              </a:srgbClr>
            </a:outerShdw>
          </a:effectLst>
        </p:spPr>
      </p:sp>
      <p:sp>
        <p:nvSpPr>
          <p:cNvPr id="9" name="Text 7"/>
          <p:cNvSpPr/>
          <p:nvPr/>
        </p:nvSpPr>
        <p:spPr>
          <a:xfrm>
            <a:off x="502920" y="1691640"/>
            <a:ext cx="16459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Ải lớn</a:t>
            </a:r>
            <a:endParaRPr lang="en-US" sz="1400" dirty="0"/>
          </a:p>
        </p:txBody>
      </p:sp>
      <p:sp>
        <p:nvSpPr>
          <p:cNvPr id="10" name="Text 8"/>
          <p:cNvSpPr/>
          <p:nvPr/>
        </p:nvSpPr>
        <p:spPr>
          <a:xfrm>
            <a:off x="594360" y="2148840"/>
            <a:ext cx="1463040" cy="502920"/>
          </a:xfrm>
          <a:prstGeom prst="rect">
            <a:avLst/>
          </a:prstGeom>
          <a:noFill/>
          <a:ln/>
        </p:spPr>
        <p:txBody>
          <a:bodyPr wrap="square" lIns="0" tIns="0" rIns="0" bIns="0" rtlCol="0" anchor="t"/>
          <a:lstStyle/>
          <a:p>
            <a:pPr marL="0" indent="0" algn="ctr">
              <a:buNone/>
            </a:pPr>
            <a:r>
              <a:rPr lang="en-US" sz="1000" dirty="0">
                <a:solidFill>
                  <a:srgbClr val="FFFFFF"/>
                </a:solidFill>
                <a:latin typeface="Segoe UI" pitchFamily="34" charset="0"/>
                <a:ea typeface="Segoe UI" pitchFamily="34" charset="-122"/>
                <a:cs typeface="Segoe UI" pitchFamily="34" charset="-120"/>
              </a:rPr>
              <a:t>Chủ đề (13 chủ đề)</a:t>
            </a:r>
            <a:endParaRPr lang="en-US" sz="1000" dirty="0"/>
          </a:p>
        </p:txBody>
      </p:sp>
      <p:sp>
        <p:nvSpPr>
          <p:cNvPr id="11" name="Text 9"/>
          <p:cNvSpPr/>
          <p:nvPr/>
        </p:nvSpPr>
        <p:spPr>
          <a:xfrm>
            <a:off x="2130552" y="1783080"/>
            <a:ext cx="219456" cy="731520"/>
          </a:xfrm>
          <a:prstGeom prst="rect">
            <a:avLst/>
          </a:prstGeom>
          <a:noFill/>
          <a:ln/>
        </p:spPr>
        <p:txBody>
          <a:bodyPr wrap="square" lIns="0" tIns="0" rIns="0" bIns="0" rtlCol="0" anchor="ctr"/>
          <a:lstStyle/>
          <a:p>
            <a:pPr marL="0" indent="0" algn="ctr">
              <a:buNone/>
            </a:pPr>
            <a:r>
              <a:rPr lang="en-US" sz="2600" dirty="0">
                <a:solidFill>
                  <a:srgbClr val="9AA8BA"/>
                </a:solidFill>
                <a:latin typeface="Segoe UI Semibold" pitchFamily="34" charset="0"/>
                <a:ea typeface="Segoe UI Semibold" pitchFamily="34" charset="-122"/>
                <a:cs typeface="Segoe UI Semibold" pitchFamily="34" charset="-120"/>
              </a:rPr>
              <a:t>›</a:t>
            </a:r>
            <a:endParaRPr lang="en-US" sz="2600" dirty="0"/>
          </a:p>
        </p:txBody>
      </p:sp>
      <p:sp>
        <p:nvSpPr>
          <p:cNvPr id="12" name="Shape 10"/>
          <p:cNvSpPr/>
          <p:nvPr/>
        </p:nvSpPr>
        <p:spPr>
          <a:xfrm>
            <a:off x="2331720" y="1600200"/>
            <a:ext cx="1645920" cy="1143000"/>
          </a:xfrm>
          <a:prstGeom prst="roundRect">
            <a:avLst>
              <a:gd name="adj" fmla="val 8000"/>
            </a:avLst>
          </a:prstGeom>
          <a:solidFill>
            <a:srgbClr val="0F9D8F"/>
          </a:solidFill>
          <a:ln w="12700">
            <a:solidFill>
              <a:srgbClr val="0F9D8F"/>
            </a:solidFill>
            <a:prstDash val="solid"/>
          </a:ln>
          <a:effectLst>
            <a:outerShdw blurRad="101600" dist="25400" dir="5400000" algn="bl" rotWithShape="0">
              <a:srgbClr val="0B2545">
                <a:alpha val="12000"/>
              </a:srgbClr>
            </a:outerShdw>
          </a:effectLst>
        </p:spPr>
      </p:sp>
      <p:sp>
        <p:nvSpPr>
          <p:cNvPr id="13" name="Text 11"/>
          <p:cNvSpPr/>
          <p:nvPr/>
        </p:nvSpPr>
        <p:spPr>
          <a:xfrm>
            <a:off x="2331720" y="1691640"/>
            <a:ext cx="16459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Ải con</a:t>
            </a:r>
            <a:endParaRPr lang="en-US" sz="1400" dirty="0"/>
          </a:p>
        </p:txBody>
      </p:sp>
      <p:sp>
        <p:nvSpPr>
          <p:cNvPr id="14" name="Text 12"/>
          <p:cNvSpPr/>
          <p:nvPr/>
        </p:nvSpPr>
        <p:spPr>
          <a:xfrm>
            <a:off x="2423160" y="2148840"/>
            <a:ext cx="1463040" cy="502920"/>
          </a:xfrm>
          <a:prstGeom prst="rect">
            <a:avLst/>
          </a:prstGeom>
          <a:noFill/>
          <a:ln/>
        </p:spPr>
        <p:txBody>
          <a:bodyPr wrap="square" lIns="0" tIns="0" rIns="0" bIns="0" rtlCol="0" anchor="t"/>
          <a:lstStyle/>
          <a:p>
            <a:pPr marL="0" indent="0" algn="ctr">
              <a:buNone/>
            </a:pPr>
            <a:r>
              <a:rPr lang="en-US" sz="1000" dirty="0">
                <a:solidFill>
                  <a:srgbClr val="FFFFFF"/>
                </a:solidFill>
                <a:latin typeface="Segoe UI" pitchFamily="34" charset="0"/>
                <a:ea typeface="Segoe UI" pitchFamily="34" charset="-122"/>
                <a:cs typeface="Segoe UI" pitchFamily="34" charset="-120"/>
              </a:rPr>
              <a:t>Từng bài trong SGK</a:t>
            </a:r>
            <a:endParaRPr lang="en-US" sz="1000" dirty="0"/>
          </a:p>
        </p:txBody>
      </p:sp>
      <p:sp>
        <p:nvSpPr>
          <p:cNvPr id="15" name="Text 13"/>
          <p:cNvSpPr/>
          <p:nvPr/>
        </p:nvSpPr>
        <p:spPr>
          <a:xfrm>
            <a:off x="3959352" y="1783080"/>
            <a:ext cx="219456" cy="731520"/>
          </a:xfrm>
          <a:prstGeom prst="rect">
            <a:avLst/>
          </a:prstGeom>
          <a:noFill/>
          <a:ln/>
        </p:spPr>
        <p:txBody>
          <a:bodyPr wrap="square" lIns="0" tIns="0" rIns="0" bIns="0" rtlCol="0" anchor="ctr"/>
          <a:lstStyle/>
          <a:p>
            <a:pPr marL="0" indent="0" algn="ctr">
              <a:buNone/>
            </a:pPr>
            <a:r>
              <a:rPr lang="en-US" sz="2600" dirty="0">
                <a:solidFill>
                  <a:srgbClr val="9AA8BA"/>
                </a:solidFill>
                <a:latin typeface="Segoe UI Semibold" pitchFamily="34" charset="0"/>
                <a:ea typeface="Segoe UI Semibold" pitchFamily="34" charset="-122"/>
                <a:cs typeface="Segoe UI Semibold" pitchFamily="34" charset="-120"/>
              </a:rPr>
              <a:t>›</a:t>
            </a:r>
            <a:endParaRPr lang="en-US" sz="2600" dirty="0"/>
          </a:p>
        </p:txBody>
      </p:sp>
      <p:sp>
        <p:nvSpPr>
          <p:cNvPr id="16" name="Shape 14"/>
          <p:cNvSpPr/>
          <p:nvPr/>
        </p:nvSpPr>
        <p:spPr>
          <a:xfrm>
            <a:off x="4160520" y="1600200"/>
            <a:ext cx="1645920" cy="1143000"/>
          </a:xfrm>
          <a:prstGeom prst="roundRect">
            <a:avLst>
              <a:gd name="adj" fmla="val 8000"/>
            </a:avLst>
          </a:prstGeom>
          <a:solidFill>
            <a:srgbClr val="F2A900"/>
          </a:solidFill>
          <a:ln w="12700">
            <a:solidFill>
              <a:srgbClr val="F2A900"/>
            </a:solidFill>
            <a:prstDash val="solid"/>
          </a:ln>
          <a:effectLst>
            <a:outerShdw blurRad="101600" dist="25400" dir="5400000" algn="bl" rotWithShape="0">
              <a:srgbClr val="0B2545">
                <a:alpha val="12000"/>
              </a:srgbClr>
            </a:outerShdw>
          </a:effectLst>
        </p:spPr>
      </p:sp>
      <p:sp>
        <p:nvSpPr>
          <p:cNvPr id="17" name="Text 15"/>
          <p:cNvSpPr/>
          <p:nvPr/>
        </p:nvSpPr>
        <p:spPr>
          <a:xfrm>
            <a:off x="4160520" y="1691640"/>
            <a:ext cx="16459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Dạng bài</a:t>
            </a:r>
            <a:endParaRPr lang="en-US" sz="1400" dirty="0"/>
          </a:p>
        </p:txBody>
      </p:sp>
      <p:sp>
        <p:nvSpPr>
          <p:cNvPr id="18" name="Text 16"/>
          <p:cNvSpPr/>
          <p:nvPr/>
        </p:nvSpPr>
        <p:spPr>
          <a:xfrm>
            <a:off x="4251960" y="2148840"/>
            <a:ext cx="1463040" cy="502920"/>
          </a:xfrm>
          <a:prstGeom prst="rect">
            <a:avLst/>
          </a:prstGeom>
          <a:noFill/>
          <a:ln/>
        </p:spPr>
        <p:txBody>
          <a:bodyPr wrap="square" lIns="0" tIns="0" rIns="0" bIns="0" rtlCol="0" anchor="t"/>
          <a:lstStyle/>
          <a:p>
            <a:pPr marL="0" indent="0" algn="ctr">
              <a:buNone/>
            </a:pPr>
            <a:r>
              <a:rPr lang="en-US" sz="1000" dirty="0">
                <a:solidFill>
                  <a:srgbClr val="FFFFFF"/>
                </a:solidFill>
                <a:latin typeface="Segoe UI" pitchFamily="34" charset="0"/>
                <a:ea typeface="Segoe UI" pitchFamily="34" charset="-122"/>
                <a:cs typeface="Segoe UI" pitchFamily="34" charset="-120"/>
              </a:rPr>
              <a:t>Nhiều kiểu bài tập</a:t>
            </a:r>
            <a:endParaRPr lang="en-US" sz="1000" dirty="0"/>
          </a:p>
        </p:txBody>
      </p:sp>
      <p:sp>
        <p:nvSpPr>
          <p:cNvPr id="19" name="Text 17"/>
          <p:cNvSpPr/>
          <p:nvPr/>
        </p:nvSpPr>
        <p:spPr>
          <a:xfrm>
            <a:off x="5788152" y="1783080"/>
            <a:ext cx="219456" cy="731520"/>
          </a:xfrm>
          <a:prstGeom prst="rect">
            <a:avLst/>
          </a:prstGeom>
          <a:noFill/>
          <a:ln/>
        </p:spPr>
        <p:txBody>
          <a:bodyPr wrap="square" lIns="0" tIns="0" rIns="0" bIns="0" rtlCol="0" anchor="ctr"/>
          <a:lstStyle/>
          <a:p>
            <a:pPr marL="0" indent="0" algn="ctr">
              <a:buNone/>
            </a:pPr>
            <a:r>
              <a:rPr lang="en-US" sz="2600" dirty="0">
                <a:solidFill>
                  <a:srgbClr val="9AA8BA"/>
                </a:solidFill>
                <a:latin typeface="Segoe UI Semibold" pitchFamily="34" charset="0"/>
                <a:ea typeface="Segoe UI Semibold" pitchFamily="34" charset="-122"/>
                <a:cs typeface="Segoe UI Semibold" pitchFamily="34" charset="-120"/>
              </a:rPr>
              <a:t>›</a:t>
            </a:r>
            <a:endParaRPr lang="en-US" sz="2600" dirty="0"/>
          </a:p>
        </p:txBody>
      </p:sp>
      <p:sp>
        <p:nvSpPr>
          <p:cNvPr id="20" name="Shape 18"/>
          <p:cNvSpPr/>
          <p:nvPr/>
        </p:nvSpPr>
        <p:spPr>
          <a:xfrm>
            <a:off x="5989320" y="1600200"/>
            <a:ext cx="1645920" cy="1143000"/>
          </a:xfrm>
          <a:prstGeom prst="roundRect">
            <a:avLst>
              <a:gd name="adj" fmla="val 8000"/>
            </a:avLst>
          </a:prstGeom>
          <a:solidFill>
            <a:srgbClr val="E4572E"/>
          </a:solidFill>
          <a:ln w="12700">
            <a:solidFill>
              <a:srgbClr val="E4572E"/>
            </a:solidFill>
            <a:prstDash val="solid"/>
          </a:ln>
          <a:effectLst>
            <a:outerShdw blurRad="101600" dist="25400" dir="5400000" algn="bl" rotWithShape="0">
              <a:srgbClr val="0B2545">
                <a:alpha val="12000"/>
              </a:srgbClr>
            </a:outerShdw>
          </a:effectLst>
        </p:spPr>
      </p:sp>
      <p:sp>
        <p:nvSpPr>
          <p:cNvPr id="21" name="Text 19"/>
          <p:cNvSpPr/>
          <p:nvPr/>
        </p:nvSpPr>
        <p:spPr>
          <a:xfrm>
            <a:off x="5989320" y="1691640"/>
            <a:ext cx="16459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Bài tổng hợp</a:t>
            </a:r>
            <a:endParaRPr lang="en-US" sz="1400" dirty="0"/>
          </a:p>
        </p:txBody>
      </p:sp>
      <p:sp>
        <p:nvSpPr>
          <p:cNvPr id="22" name="Text 20"/>
          <p:cNvSpPr/>
          <p:nvPr/>
        </p:nvSpPr>
        <p:spPr>
          <a:xfrm>
            <a:off x="6080760" y="2148840"/>
            <a:ext cx="1463040" cy="502920"/>
          </a:xfrm>
          <a:prstGeom prst="rect">
            <a:avLst/>
          </a:prstGeom>
          <a:noFill/>
          <a:ln/>
        </p:spPr>
        <p:txBody>
          <a:bodyPr wrap="square" lIns="0" tIns="0" rIns="0" bIns="0" rtlCol="0" anchor="t"/>
          <a:lstStyle/>
          <a:p>
            <a:pPr marL="0" indent="0" algn="ctr">
              <a:buNone/>
            </a:pPr>
            <a:r>
              <a:rPr lang="en-US" sz="1000" dirty="0">
                <a:solidFill>
                  <a:srgbClr val="FFFFFF"/>
                </a:solidFill>
                <a:latin typeface="Segoe UI" pitchFamily="34" charset="0"/>
                <a:ea typeface="Segoe UI" pitchFamily="34" charset="-122"/>
                <a:cs typeface="Segoe UI" pitchFamily="34" charset="-120"/>
              </a:rPr>
              <a:t>Mở khi xong mọi ải con</a:t>
            </a:r>
            <a:endParaRPr lang="en-US" sz="1000" dirty="0"/>
          </a:p>
        </p:txBody>
      </p:sp>
      <p:sp>
        <p:nvSpPr>
          <p:cNvPr id="23" name="Shape 21"/>
          <p:cNvSpPr/>
          <p:nvPr/>
        </p:nvSpPr>
        <p:spPr>
          <a:xfrm>
            <a:off x="502920" y="2971800"/>
            <a:ext cx="7132320" cy="1325880"/>
          </a:xfrm>
          <a:prstGeom prst="roundRect">
            <a:avLst>
              <a:gd name="adj" fmla="val 5517"/>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4" name="Text 22"/>
          <p:cNvSpPr/>
          <p:nvPr/>
        </p:nvSpPr>
        <p:spPr>
          <a:xfrm>
            <a:off x="731520" y="3044952"/>
            <a:ext cx="6720840" cy="1188720"/>
          </a:xfrm>
          <a:prstGeom prst="rect">
            <a:avLst/>
          </a:prstGeom>
          <a:noFill/>
          <a:ln/>
        </p:spPr>
        <p:txBody>
          <a:bodyPr wrap="square" lIns="0" tIns="0" rIns="0" bIns="0" rtlCol="0" anchor="ctr"/>
          <a:lstStyle/>
          <a:p>
            <a:pPr marL="0" indent="0">
              <a:buNone/>
            </a:pPr>
            <a:r>
              <a:rPr lang="en-US" sz="1200" b="1" dirty="0">
                <a:solidFill>
                  <a:srgbClr val="0F9D8F"/>
                </a:solidFill>
                <a:latin typeface="Segoe UI Semibold" pitchFamily="34" charset="0"/>
                <a:ea typeface="Segoe UI Semibold" pitchFamily="34" charset="-122"/>
                <a:cs typeface="Segoe UI Semibold" pitchFamily="34" charset="-120"/>
              </a:rPr>
              <a:t>Ví dụ: </a:t>
            </a:r>
            <a:r>
              <a:rPr lang="en-US" sz="1200" dirty="0">
                <a:solidFill>
                  <a:srgbClr val="1E293B"/>
                </a:solidFill>
                <a:latin typeface="Segoe UI" pitchFamily="34" charset="0"/>
                <a:ea typeface="Segoe UI" pitchFamily="34" charset="-122"/>
                <a:cs typeface="Segoe UI" pitchFamily="34" charset="-120"/>
              </a:rPr>
              <a:t>Chủ đề 3 gồm các ải con “Số 1 000 000”, “Hàng và lớp”, “Làm tròn số”, “So sánh các số có nhiều chữ số”. Chủ đề 10 gồm “Khái niệm phân số”, “Phân số và phép chia”, “Rút gọn, quy đồng”, “So sánh phân số”.</a:t>
            </a:r>
            <a:endParaRPr lang="en-US" sz="1200" dirty="0"/>
          </a:p>
        </p:txBody>
      </p:sp>
      <p:sp>
        <p:nvSpPr>
          <p:cNvPr id="25" name="Text 23"/>
          <p:cNvSpPr/>
          <p:nvPr/>
        </p:nvSpPr>
        <p:spPr>
          <a:xfrm>
            <a:off x="502920" y="4480560"/>
            <a:ext cx="7132320" cy="320040"/>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Ba trạng thái của mỗi ải</a:t>
            </a:r>
            <a:endParaRPr lang="en-US" sz="1300" dirty="0"/>
          </a:p>
        </p:txBody>
      </p:sp>
      <p:sp>
        <p:nvSpPr>
          <p:cNvPr id="26" name="Shape 24"/>
          <p:cNvSpPr/>
          <p:nvPr/>
        </p:nvSpPr>
        <p:spPr>
          <a:xfrm>
            <a:off x="502920" y="4892040"/>
            <a:ext cx="2286000" cy="1280160"/>
          </a:xfrm>
          <a:prstGeom prst="roundRect">
            <a:avLst>
              <a:gd name="adj" fmla="val 5714"/>
            </a:avLst>
          </a:prstGeom>
          <a:solidFill>
            <a:srgbClr val="EEF1F5"/>
          </a:solidFill>
          <a:ln w="12700">
            <a:solidFill>
              <a:srgbClr val="9AA8BA"/>
            </a:solidFill>
            <a:prstDash val="solid"/>
          </a:ln>
        </p:spPr>
      </p:sp>
      <p:sp>
        <p:nvSpPr>
          <p:cNvPr id="27" name="Shape 25"/>
          <p:cNvSpPr/>
          <p:nvPr/>
        </p:nvSpPr>
        <p:spPr>
          <a:xfrm>
            <a:off x="685800" y="5074920"/>
            <a:ext cx="274320" cy="274320"/>
          </a:xfrm>
          <a:prstGeom prst="ellipse">
            <a:avLst/>
          </a:prstGeom>
          <a:solidFill>
            <a:srgbClr val="9AA8BA"/>
          </a:solidFill>
          <a:ln w="12700">
            <a:solidFill>
              <a:srgbClr val="9AA8BA"/>
            </a:solidFill>
            <a:prstDash val="solid"/>
          </a:ln>
        </p:spPr>
      </p:sp>
      <p:sp>
        <p:nvSpPr>
          <p:cNvPr id="28" name="Text 26"/>
          <p:cNvSpPr/>
          <p:nvPr/>
        </p:nvSpPr>
        <p:spPr>
          <a:xfrm>
            <a:off x="1051560" y="5029200"/>
            <a:ext cx="1645920" cy="365760"/>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Đang khóa</a:t>
            </a:r>
            <a:endParaRPr lang="en-US" sz="1300" dirty="0"/>
          </a:p>
        </p:txBody>
      </p:sp>
      <p:sp>
        <p:nvSpPr>
          <p:cNvPr id="29" name="Text 27"/>
          <p:cNvSpPr/>
          <p:nvPr/>
        </p:nvSpPr>
        <p:spPr>
          <a:xfrm>
            <a:off x="685800" y="5440680"/>
            <a:ext cx="1965960" cy="64008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GV chưa mở cho HS vào học</a:t>
            </a:r>
            <a:endParaRPr lang="en-US" sz="1100" dirty="0"/>
          </a:p>
        </p:txBody>
      </p:sp>
      <p:sp>
        <p:nvSpPr>
          <p:cNvPr id="30" name="Shape 28"/>
          <p:cNvSpPr/>
          <p:nvPr/>
        </p:nvSpPr>
        <p:spPr>
          <a:xfrm>
            <a:off x="2916936" y="4892040"/>
            <a:ext cx="2286000" cy="1280160"/>
          </a:xfrm>
          <a:prstGeom prst="roundRect">
            <a:avLst>
              <a:gd name="adj" fmla="val 5714"/>
            </a:avLst>
          </a:prstGeom>
          <a:solidFill>
            <a:srgbClr val="FDF1CC"/>
          </a:solidFill>
          <a:ln w="12700">
            <a:solidFill>
              <a:srgbClr val="F2A900"/>
            </a:solidFill>
            <a:prstDash val="solid"/>
          </a:ln>
        </p:spPr>
      </p:sp>
      <p:sp>
        <p:nvSpPr>
          <p:cNvPr id="31" name="Shape 29"/>
          <p:cNvSpPr/>
          <p:nvPr/>
        </p:nvSpPr>
        <p:spPr>
          <a:xfrm>
            <a:off x="3099816" y="5074920"/>
            <a:ext cx="274320" cy="274320"/>
          </a:xfrm>
          <a:prstGeom prst="ellipse">
            <a:avLst/>
          </a:prstGeom>
          <a:solidFill>
            <a:srgbClr val="F2A900"/>
          </a:solidFill>
          <a:ln w="12700">
            <a:solidFill>
              <a:srgbClr val="F2A900"/>
            </a:solidFill>
            <a:prstDash val="solid"/>
          </a:ln>
        </p:spPr>
      </p:sp>
      <p:sp>
        <p:nvSpPr>
          <p:cNvPr id="32" name="Text 30"/>
          <p:cNvSpPr/>
          <p:nvPr/>
        </p:nvSpPr>
        <p:spPr>
          <a:xfrm>
            <a:off x="3465576" y="5029200"/>
            <a:ext cx="1645920" cy="365760"/>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Đang học</a:t>
            </a:r>
            <a:endParaRPr lang="en-US" sz="1300" dirty="0"/>
          </a:p>
        </p:txBody>
      </p:sp>
      <p:sp>
        <p:nvSpPr>
          <p:cNvPr id="33" name="Text 31"/>
          <p:cNvSpPr/>
          <p:nvPr/>
        </p:nvSpPr>
        <p:spPr>
          <a:xfrm>
            <a:off x="3099816" y="5440680"/>
            <a:ext cx="1965960" cy="64008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Đã mở, HS đang chinh phục</a:t>
            </a:r>
            <a:endParaRPr lang="en-US" sz="1100" dirty="0"/>
          </a:p>
        </p:txBody>
      </p:sp>
      <p:sp>
        <p:nvSpPr>
          <p:cNvPr id="34" name="Shape 32"/>
          <p:cNvSpPr/>
          <p:nvPr/>
        </p:nvSpPr>
        <p:spPr>
          <a:xfrm>
            <a:off x="5330952" y="4892040"/>
            <a:ext cx="2286000" cy="1280160"/>
          </a:xfrm>
          <a:prstGeom prst="roundRect">
            <a:avLst>
              <a:gd name="adj" fmla="val 5714"/>
            </a:avLst>
          </a:prstGeom>
          <a:solidFill>
            <a:srgbClr val="D5F2EE"/>
          </a:solidFill>
          <a:ln w="12700">
            <a:solidFill>
              <a:srgbClr val="0F9D8F"/>
            </a:solidFill>
            <a:prstDash val="solid"/>
          </a:ln>
        </p:spPr>
      </p:sp>
      <p:sp>
        <p:nvSpPr>
          <p:cNvPr id="35" name="Shape 33"/>
          <p:cNvSpPr/>
          <p:nvPr/>
        </p:nvSpPr>
        <p:spPr>
          <a:xfrm>
            <a:off x="5513832" y="5074920"/>
            <a:ext cx="274320" cy="274320"/>
          </a:xfrm>
          <a:prstGeom prst="ellipse">
            <a:avLst/>
          </a:prstGeom>
          <a:solidFill>
            <a:srgbClr val="0F9D8F"/>
          </a:solidFill>
          <a:ln w="12700">
            <a:solidFill>
              <a:srgbClr val="0F9D8F"/>
            </a:solidFill>
            <a:prstDash val="solid"/>
          </a:ln>
        </p:spPr>
      </p:sp>
      <p:sp>
        <p:nvSpPr>
          <p:cNvPr id="36" name="Text 34"/>
          <p:cNvSpPr/>
          <p:nvPr/>
        </p:nvSpPr>
        <p:spPr>
          <a:xfrm>
            <a:off x="5879592" y="5029200"/>
            <a:ext cx="1645920" cy="365760"/>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Hoàn thành</a:t>
            </a:r>
            <a:endParaRPr lang="en-US" sz="1300" dirty="0"/>
          </a:p>
        </p:txBody>
      </p:sp>
      <p:sp>
        <p:nvSpPr>
          <p:cNvPr id="37" name="Text 35"/>
          <p:cNvSpPr/>
          <p:nvPr/>
        </p:nvSpPr>
        <p:spPr>
          <a:xfrm>
            <a:off x="5513832" y="5440680"/>
            <a:ext cx="1965960" cy="64008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Đã qua ải, đạt huy hiệu</a:t>
            </a:r>
            <a:endParaRPr lang="en-US" sz="1100" dirty="0"/>
          </a:p>
        </p:txBody>
      </p:sp>
      <p:sp>
        <p:nvSpPr>
          <p:cNvPr id="38" name="Shape 36"/>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9" name="Shape 37"/>
          <p:cNvSpPr/>
          <p:nvPr/>
        </p:nvSpPr>
        <p:spPr>
          <a:xfrm>
            <a:off x="7955280" y="1600200"/>
            <a:ext cx="3730752" cy="4114800"/>
          </a:xfrm>
          <a:prstGeom prst="rect">
            <a:avLst/>
          </a:prstGeom>
          <a:solidFill>
            <a:srgbClr val="EAF0F7"/>
          </a:solidFill>
          <a:ln w="12700">
            <a:solidFill>
              <a:srgbClr val="9AA8BA"/>
            </a:solidFill>
            <a:prstDash val="dash"/>
          </a:ln>
        </p:spPr>
      </p:sp>
      <p:sp>
        <p:nvSpPr>
          <p:cNvPr id="40" name="Shape 38"/>
          <p:cNvSpPr/>
          <p:nvPr/>
        </p:nvSpPr>
        <p:spPr>
          <a:xfrm>
            <a:off x="9528048" y="3090672"/>
            <a:ext cx="585216" cy="420624"/>
          </a:xfrm>
          <a:prstGeom prst="rect">
            <a:avLst/>
          </a:prstGeom>
          <a:solidFill>
            <a:srgbClr val="D5DFEB"/>
          </a:solidFill>
          <a:ln w="12700">
            <a:solidFill>
              <a:srgbClr val="9AA8BA"/>
            </a:solidFill>
            <a:prstDash val="solid"/>
          </a:ln>
        </p:spPr>
      </p:sp>
      <p:sp>
        <p:nvSpPr>
          <p:cNvPr id="41" name="Shape 39"/>
          <p:cNvSpPr/>
          <p:nvPr/>
        </p:nvSpPr>
        <p:spPr>
          <a:xfrm>
            <a:off x="9701784" y="3182112"/>
            <a:ext cx="237744" cy="237744"/>
          </a:xfrm>
          <a:prstGeom prst="ellipse">
            <a:avLst/>
          </a:prstGeom>
          <a:solidFill>
            <a:srgbClr val="EAF0F7"/>
          </a:solidFill>
          <a:ln w="12700">
            <a:solidFill>
              <a:srgbClr val="9AA8BA"/>
            </a:solidFill>
            <a:prstDash val="solid"/>
          </a:ln>
        </p:spPr>
      </p:sp>
      <p:sp>
        <p:nvSpPr>
          <p:cNvPr id="42" name="Shape 40"/>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43" name="Text 41"/>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4" name="Text 42"/>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3: </a:t>
            </a:r>
            <a:r>
              <a:rPr lang="en-US" sz="1000" i="1" dirty="0">
                <a:solidFill>
                  <a:srgbClr val="1E293B"/>
                </a:solidFill>
                <a:latin typeface="Segoe UI" pitchFamily="34" charset="0"/>
                <a:ea typeface="Segoe UI" pitchFamily="34" charset="-122"/>
                <a:cs typeface="Segoe UI" pitchFamily="34" charset="-120"/>
              </a:rPr>
              <a:t>Cửa sổ các “ải nhỏ” bên trong một chủ đề và “Bài tổng hợp”</a:t>
            </a:r>
            <a:endParaRPr lang="en-US" sz="1000" dirty="0"/>
          </a:p>
        </p:txBody>
      </p:sp>
      <p:sp>
        <p:nvSpPr>
          <p:cNvPr id="45"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46" name="Shape 44"/>
          <p:cNvSpPr/>
          <p:nvPr/>
        </p:nvSpPr>
        <p:spPr>
          <a:xfrm>
            <a:off x="502920" y="6419088"/>
            <a:ext cx="11185855" cy="0"/>
          </a:xfrm>
          <a:prstGeom prst="line">
            <a:avLst/>
          </a:prstGeom>
          <a:noFill/>
          <a:ln w="9525">
            <a:solidFill>
              <a:srgbClr val="D6DEE8"/>
            </a:solidFill>
            <a:prstDash val="solid"/>
          </a:ln>
        </p:spPr>
      </p:sp>
      <p:sp>
        <p:nvSpPr>
          <p:cNvPr id="47" name="Text 4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8" name="Text 4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11</a:t>
            </a:r>
            <a:endParaRPr lang="en-US" sz="1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1  ·  D) QUYỀN MỞ – KHÓA  ·  Đ) TÙY CHỈNH ẢI (NODE)</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Giáo viên làm chủ hoàn toàn lộ trình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3520440" cy="4617720"/>
          </a:xfrm>
          <a:prstGeom prst="roundRect">
            <a:avLst>
              <a:gd name="adj" fmla="val 207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21208" y="1719072"/>
            <a:ext cx="64008" cy="4288536"/>
          </a:xfrm>
          <a:prstGeom prst="rect">
            <a:avLst/>
          </a:prstGeom>
          <a:solidFill>
            <a:srgbClr val="0F9D8F"/>
          </a:solidFill>
          <a:ln w="12700">
            <a:solidFill>
              <a:srgbClr val="0F9D8F"/>
            </a:solidFill>
            <a:prstDash val="solid"/>
          </a:ln>
        </p:spPr>
      </p:sp>
      <p:sp>
        <p:nvSpPr>
          <p:cNvPr id="10" name="Text 8"/>
          <p:cNvSpPr/>
          <p:nvPr/>
        </p:nvSpPr>
        <p:spPr>
          <a:xfrm>
            <a:off x="777240" y="1691640"/>
            <a:ext cx="3108960" cy="411480"/>
          </a:xfrm>
          <a:prstGeom prst="rect">
            <a:avLst/>
          </a:prstGeom>
          <a:noFill/>
          <a:ln/>
        </p:spPr>
        <p:txBody>
          <a:bodyPr wrap="square" lIns="0" tIns="0" rIns="0" bIns="0" rtlCol="0" anchor="ctr"/>
          <a:lstStyle/>
          <a:p>
            <a:pPr marL="0" indent="0">
              <a:buNone/>
            </a:pPr>
            <a:r>
              <a:rPr lang="en-US" sz="1500" b="1" dirty="0">
                <a:solidFill>
                  <a:srgbClr val="0F9D8F"/>
                </a:solidFill>
                <a:latin typeface="Segoe UI Semibold" pitchFamily="34" charset="0"/>
                <a:ea typeface="Segoe UI Semibold" pitchFamily="34" charset="-122"/>
                <a:cs typeface="Segoe UI Semibold" pitchFamily="34" charset="-120"/>
              </a:rPr>
              <a:t>Mở – khóa chủ đề</a:t>
            </a:r>
            <a:endParaRPr lang="en-US" sz="1500" dirty="0"/>
          </a:p>
        </p:txBody>
      </p:sp>
      <p:sp>
        <p:nvSpPr>
          <p:cNvPr id="11" name="Text 9"/>
          <p:cNvSpPr/>
          <p:nvPr/>
        </p:nvSpPr>
        <p:spPr>
          <a:xfrm>
            <a:off x="777240" y="2084832"/>
            <a:ext cx="3108960" cy="320040"/>
          </a:xfrm>
          <a:prstGeom prst="rect">
            <a:avLst/>
          </a:prstGeom>
          <a:noFill/>
          <a:ln/>
        </p:spPr>
        <p:txBody>
          <a:bodyPr wrap="square" lIns="0" tIns="0" rIns="0" bIns="0" rtlCol="0" anchor="ctr"/>
          <a:lstStyle/>
          <a:p>
            <a:pPr marL="0" indent="0">
              <a:buNone/>
            </a:pPr>
            <a:r>
              <a:rPr lang="en-US" sz="1050" i="1" dirty="0">
                <a:solidFill>
                  <a:srgbClr val="5B6B82"/>
                </a:solidFill>
                <a:latin typeface="Segoe UI" pitchFamily="34" charset="0"/>
                <a:ea typeface="Segoe UI" pitchFamily="34" charset="-122"/>
                <a:cs typeface="Segoe UI" pitchFamily="34" charset="-120"/>
              </a:rPr>
              <a:t>Mục “Trạng thái Node”: gạt công tắc Mở/Khóa</a:t>
            </a:r>
            <a:endParaRPr lang="en-US" sz="1050" dirty="0"/>
          </a:p>
        </p:txBody>
      </p:sp>
      <p:sp>
        <p:nvSpPr>
          <p:cNvPr id="12" name="Text 10"/>
          <p:cNvSpPr/>
          <p:nvPr/>
        </p:nvSpPr>
        <p:spPr>
          <a:xfrm>
            <a:off x="777240" y="2514600"/>
            <a:ext cx="3108960" cy="3566160"/>
          </a:xfrm>
          <a:prstGeom prst="rect">
            <a:avLst/>
          </a:prstGeom>
          <a:noFill/>
          <a:ln/>
        </p:spPr>
        <p:txBody>
          <a:bodyPr wrap="square" lIns="25400" tIns="25400" rIns="25400" bIns="25400" rtlCol="0" anchor="t"/>
          <a:lstStyle/>
          <a:p>
            <a:pPr marL="203200" indent="-203200">
              <a:lnSpc>
                <a:spcPct val="108000"/>
              </a:lnSpc>
              <a:spcAft>
                <a:spcPts val="1000"/>
              </a:spcAft>
              <a:buSzPct val="100000"/>
              <a:buChar char="■"/>
            </a:pPr>
            <a:r>
              <a:rPr lang="en-US" sz="1200" b="1" dirty="0">
                <a:solidFill>
                  <a:srgbClr val="1E293B"/>
                </a:solidFill>
                <a:latin typeface="Segoe UI Semibold" pitchFamily="34" charset="0"/>
                <a:ea typeface="Segoe UI Semibold" pitchFamily="34" charset="-122"/>
                <a:cs typeface="Segoe UI Semibold" pitchFamily="34" charset="-120"/>
              </a:rPr>
              <a:t>Dạy đến đâu mở đến đó: </a:t>
            </a:r>
            <a:r>
              <a:rPr lang="en-US" sz="1200" dirty="0">
                <a:solidFill>
                  <a:srgbClr val="1E293B"/>
                </a:solidFill>
                <a:latin typeface="Segoe UI" pitchFamily="34" charset="0"/>
                <a:ea typeface="Segoe UI" pitchFamily="34" charset="-122"/>
                <a:cs typeface="Segoe UI" pitchFamily="34" charset="-120"/>
              </a:rPr>
              <a:t>tránh “nhảy cóc”, học chắc từng bước.</a:t>
            </a:r>
            <a:endParaRPr lang="en-US" sz="1200" dirty="0"/>
          </a:p>
          <a:p>
            <a:pPr marL="203200" indent="-203200">
              <a:lnSpc>
                <a:spcPct val="108000"/>
              </a:lnSpc>
              <a:spcAft>
                <a:spcPts val="1000"/>
              </a:spcAft>
              <a:buSzPct val="100000"/>
              <a:buChar char="■"/>
            </a:pPr>
            <a:r>
              <a:rPr lang="en-US" sz="1200" b="1" dirty="0">
                <a:solidFill>
                  <a:srgbClr val="1E293B"/>
                </a:solidFill>
                <a:latin typeface="Segoe UI Semibold" pitchFamily="34" charset="0"/>
                <a:ea typeface="Segoe UI Semibold" pitchFamily="34" charset="-122"/>
                <a:cs typeface="Segoe UI Semibold" pitchFamily="34" charset="-120"/>
              </a:rPr>
              <a:t>Mở sớm </a:t>
            </a:r>
            <a:r>
              <a:rPr lang="en-US" sz="1200" dirty="0">
                <a:solidFill>
                  <a:srgbClr val="1E293B"/>
                </a:solidFill>
                <a:latin typeface="Segoe UI" pitchFamily="34" charset="0"/>
                <a:ea typeface="Segoe UI" pitchFamily="34" charset="-122"/>
                <a:cs typeface="Segoe UI" pitchFamily="34" charset="-120"/>
              </a:rPr>
              <a:t>chủ đề nâng cao cho HS học nhanh.</a:t>
            </a:r>
            <a:endParaRPr lang="en-US" sz="1200" dirty="0"/>
          </a:p>
          <a:p>
            <a:pPr marL="203200" indent="-203200">
              <a:lnSpc>
                <a:spcPct val="108000"/>
              </a:lnSpc>
              <a:spcAft>
                <a:spcPts val="1000"/>
              </a:spcAft>
              <a:buSzPct val="100000"/>
              <a:buChar char="■"/>
            </a:pPr>
            <a:r>
              <a:rPr lang="en-US" sz="1200" b="1" dirty="0">
                <a:solidFill>
                  <a:srgbClr val="1E293B"/>
                </a:solidFill>
                <a:latin typeface="Segoe UI Semibold" pitchFamily="34" charset="0"/>
                <a:ea typeface="Segoe UI Semibold" pitchFamily="34" charset="-122"/>
                <a:cs typeface="Segoe UI Semibold" pitchFamily="34" charset="-120"/>
              </a:rPr>
              <a:t>Tạm khóa </a:t>
            </a:r>
            <a:r>
              <a:rPr lang="en-US" sz="1200" dirty="0">
                <a:solidFill>
                  <a:srgbClr val="1E293B"/>
                </a:solidFill>
                <a:latin typeface="Segoe UI" pitchFamily="34" charset="0"/>
                <a:ea typeface="Segoe UI" pitchFamily="34" charset="-122"/>
                <a:cs typeface="Segoe UI" pitchFamily="34" charset="-120"/>
              </a:rPr>
              <a:t>để cả lớp củng cố vững trước khi tiến lên.</a:t>
            </a:r>
            <a:endParaRPr lang="en-US" sz="1200" dirty="0"/>
          </a:p>
          <a:p>
            <a:pPr marL="203200" indent="-203200">
              <a:lnSpc>
                <a:spcPct val="108000"/>
              </a:lnSpc>
              <a:spcAft>
                <a:spcPts val="1000"/>
              </a:spcAft>
              <a:buSzPct val="100000"/>
              <a:buChar char="■"/>
            </a:pPr>
            <a:r>
              <a:rPr lang="en-US" sz="1200" b="1" dirty="0">
                <a:solidFill>
                  <a:srgbClr val="1E293B"/>
                </a:solidFill>
                <a:latin typeface="Segoe UI Semibold" pitchFamily="34" charset="0"/>
                <a:ea typeface="Segoe UI Semibold" pitchFamily="34" charset="-122"/>
                <a:cs typeface="Segoe UI Semibold" pitchFamily="34" charset="-120"/>
              </a:rPr>
              <a:t>Một thao tác </a:t>
            </a:r>
            <a:r>
              <a:rPr lang="en-US" sz="1200" dirty="0">
                <a:solidFill>
                  <a:srgbClr val="1E293B"/>
                </a:solidFill>
                <a:latin typeface="Segoe UI" pitchFamily="34" charset="0"/>
                <a:ea typeface="Segoe UI" pitchFamily="34" charset="-122"/>
                <a:cs typeface="Segoe UI" pitchFamily="34" charset="-120"/>
              </a:rPr>
              <a:t>trên trang quản lí, linh hoạt theo kế hoạch bài dạy.</a:t>
            </a:r>
            <a:endParaRPr lang="en-US" sz="1200" dirty="0"/>
          </a:p>
        </p:txBody>
      </p:sp>
      <p:sp>
        <p:nvSpPr>
          <p:cNvPr id="13" name="Shape 11"/>
          <p:cNvSpPr/>
          <p:nvPr/>
        </p:nvSpPr>
        <p:spPr>
          <a:xfrm>
            <a:off x="4160520" y="1554480"/>
            <a:ext cx="3611880" cy="4617720"/>
          </a:xfrm>
          <a:prstGeom prst="roundRect">
            <a:avLst>
              <a:gd name="adj" fmla="val 2025"/>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4" name="Shape 12"/>
          <p:cNvSpPr/>
          <p:nvPr/>
        </p:nvSpPr>
        <p:spPr>
          <a:xfrm>
            <a:off x="4178808" y="1719072"/>
            <a:ext cx="64008" cy="4288536"/>
          </a:xfrm>
          <a:prstGeom prst="rect">
            <a:avLst/>
          </a:prstGeom>
          <a:solidFill>
            <a:srgbClr val="F2A900"/>
          </a:solidFill>
          <a:ln w="12700">
            <a:solidFill>
              <a:srgbClr val="F2A900"/>
            </a:solidFill>
            <a:prstDash val="solid"/>
          </a:ln>
        </p:spPr>
      </p:sp>
      <p:sp>
        <p:nvSpPr>
          <p:cNvPr id="15" name="Text 13"/>
          <p:cNvSpPr/>
          <p:nvPr/>
        </p:nvSpPr>
        <p:spPr>
          <a:xfrm>
            <a:off x="4434840" y="1691640"/>
            <a:ext cx="3200400" cy="411480"/>
          </a:xfrm>
          <a:prstGeom prst="rect">
            <a:avLst/>
          </a:prstGeom>
          <a:noFill/>
          <a:ln/>
        </p:spPr>
        <p:txBody>
          <a:bodyPr wrap="square" lIns="0" tIns="0" rIns="0" bIns="0" rtlCol="0" anchor="ctr"/>
          <a:lstStyle/>
          <a:p>
            <a:pPr marL="0" indent="0">
              <a:buNone/>
            </a:pPr>
            <a:r>
              <a:rPr lang="en-US" sz="1500" b="1" dirty="0">
                <a:solidFill>
                  <a:srgbClr val="B07A00"/>
                </a:solidFill>
                <a:latin typeface="Segoe UI Semibold" pitchFamily="34" charset="0"/>
                <a:ea typeface="Segoe UI Semibold" pitchFamily="34" charset="-122"/>
                <a:cs typeface="Segoe UI Semibold" pitchFamily="34" charset="-120"/>
              </a:rPr>
              <a:t>Biên tập cấu trúc lộ trình</a:t>
            </a:r>
            <a:endParaRPr lang="en-US" sz="1500" dirty="0"/>
          </a:p>
        </p:txBody>
      </p:sp>
      <p:sp>
        <p:nvSpPr>
          <p:cNvPr id="16" name="Text 14"/>
          <p:cNvSpPr/>
          <p:nvPr/>
        </p:nvSpPr>
        <p:spPr>
          <a:xfrm>
            <a:off x="4434840" y="2084832"/>
            <a:ext cx="3200400" cy="320040"/>
          </a:xfrm>
          <a:prstGeom prst="rect">
            <a:avLst/>
          </a:prstGeom>
          <a:noFill/>
          <a:ln/>
        </p:spPr>
        <p:txBody>
          <a:bodyPr wrap="square" lIns="0" tIns="0" rIns="0" bIns="0" rtlCol="0" anchor="ctr"/>
          <a:lstStyle/>
          <a:p>
            <a:pPr marL="0" indent="0">
              <a:buNone/>
            </a:pPr>
            <a:r>
              <a:rPr lang="en-US" sz="1050" i="1" dirty="0">
                <a:solidFill>
                  <a:srgbClr val="5B6B82"/>
                </a:solidFill>
                <a:latin typeface="Segoe UI" pitchFamily="34" charset="0"/>
                <a:ea typeface="Segoe UI" pitchFamily="34" charset="-122"/>
                <a:cs typeface="Segoe UI" pitchFamily="34" charset="-120"/>
              </a:rPr>
              <a:t>Không cần can thiệp mã nguồn</a:t>
            </a:r>
            <a:endParaRPr lang="en-US" sz="1050" dirty="0"/>
          </a:p>
        </p:txBody>
      </p:sp>
      <p:sp>
        <p:nvSpPr>
          <p:cNvPr id="17" name="Shape 15"/>
          <p:cNvSpPr/>
          <p:nvPr/>
        </p:nvSpPr>
        <p:spPr>
          <a:xfrm>
            <a:off x="4434840" y="2542032"/>
            <a:ext cx="402336" cy="402336"/>
          </a:xfrm>
          <a:prstGeom prst="ellipse">
            <a:avLst/>
          </a:prstGeom>
          <a:solidFill>
            <a:srgbClr val="FDF1CC"/>
          </a:solidFill>
          <a:ln w="12700">
            <a:solidFill>
              <a:srgbClr val="FDF1CC"/>
            </a:solidFill>
            <a:prstDash val="solid"/>
          </a:ln>
        </p:spPr>
      </p:sp>
      <p:sp>
        <p:nvSpPr>
          <p:cNvPr id="18" name="Text 16"/>
          <p:cNvSpPr/>
          <p:nvPr/>
        </p:nvSpPr>
        <p:spPr>
          <a:xfrm>
            <a:off x="4434840" y="2542032"/>
            <a:ext cx="402336" cy="402336"/>
          </a:xfrm>
          <a:prstGeom prst="rect">
            <a:avLst/>
          </a:prstGeom>
          <a:noFill/>
          <a:ln/>
        </p:spPr>
        <p:txBody>
          <a:bodyPr wrap="square" lIns="0" tIns="0" rIns="0" bIns="0" rtlCol="0" anchor="ctr"/>
          <a:lstStyle/>
          <a:p>
            <a:pPr marL="0" indent="0" algn="ctr">
              <a:buNone/>
            </a:pPr>
            <a:r>
              <a:rPr lang="en-US" sz="1300" b="1" dirty="0">
                <a:solidFill>
                  <a:srgbClr val="B07A00"/>
                </a:solidFill>
                <a:latin typeface="Segoe UI Semibold" pitchFamily="34" charset="0"/>
                <a:ea typeface="Segoe UI Semibold" pitchFamily="34" charset="-122"/>
                <a:cs typeface="Segoe UI Semibold" pitchFamily="34" charset="-120"/>
              </a:rPr>
              <a:t>+</a:t>
            </a:r>
            <a:endParaRPr lang="en-US" sz="1300" dirty="0"/>
          </a:p>
        </p:txBody>
      </p:sp>
      <p:sp>
        <p:nvSpPr>
          <p:cNvPr id="19" name="Text 17"/>
          <p:cNvSpPr/>
          <p:nvPr/>
        </p:nvSpPr>
        <p:spPr>
          <a:xfrm>
            <a:off x="4956048" y="2542032"/>
            <a:ext cx="2697480" cy="402336"/>
          </a:xfrm>
          <a:prstGeom prst="rect">
            <a:avLst/>
          </a:prstGeom>
          <a:noFill/>
          <a:ln/>
        </p:spPr>
        <p:txBody>
          <a:bodyPr wrap="square" lIns="0" tIns="0" rIns="0" bIns="0" rtlCol="0" anchor="ctr"/>
          <a:lstStyle/>
          <a:p>
            <a:pPr marL="0" indent="0">
              <a:buNone/>
            </a:pPr>
            <a:r>
              <a:rPr lang="en-US" sz="1200" dirty="0">
                <a:solidFill>
                  <a:srgbClr val="1E293B"/>
                </a:solidFill>
                <a:latin typeface="Segoe UI" pitchFamily="34" charset="0"/>
                <a:ea typeface="Segoe UI" pitchFamily="34" charset="-122"/>
                <a:cs typeface="Segoe UI" pitchFamily="34" charset="-120"/>
              </a:rPr>
              <a:t>Thêm chủ đề / ải con</a:t>
            </a:r>
            <a:endParaRPr lang="en-US" sz="1200" dirty="0"/>
          </a:p>
        </p:txBody>
      </p:sp>
      <p:sp>
        <p:nvSpPr>
          <p:cNvPr id="20" name="Shape 18"/>
          <p:cNvSpPr/>
          <p:nvPr/>
        </p:nvSpPr>
        <p:spPr>
          <a:xfrm>
            <a:off x="4434840" y="3127248"/>
            <a:ext cx="402336" cy="402336"/>
          </a:xfrm>
          <a:prstGeom prst="ellipse">
            <a:avLst/>
          </a:prstGeom>
          <a:solidFill>
            <a:srgbClr val="FDF1CC"/>
          </a:solidFill>
          <a:ln w="12700">
            <a:solidFill>
              <a:srgbClr val="FDF1CC"/>
            </a:solidFill>
            <a:prstDash val="solid"/>
          </a:ln>
        </p:spPr>
      </p:sp>
      <p:sp>
        <p:nvSpPr>
          <p:cNvPr id="21" name="Text 19"/>
          <p:cNvSpPr/>
          <p:nvPr/>
        </p:nvSpPr>
        <p:spPr>
          <a:xfrm>
            <a:off x="4434840" y="3127248"/>
            <a:ext cx="402336" cy="402336"/>
          </a:xfrm>
          <a:prstGeom prst="rect">
            <a:avLst/>
          </a:prstGeom>
          <a:noFill/>
          <a:ln/>
        </p:spPr>
        <p:txBody>
          <a:bodyPr wrap="square" lIns="0" tIns="0" rIns="0" bIns="0" rtlCol="0" anchor="ctr"/>
          <a:lstStyle/>
          <a:p>
            <a:pPr marL="0" indent="0" algn="ctr">
              <a:buNone/>
            </a:pPr>
            <a:r>
              <a:rPr lang="en-US" sz="1300" b="1" dirty="0">
                <a:solidFill>
                  <a:srgbClr val="B07A00"/>
                </a:solidFill>
                <a:latin typeface="Segoe UI Semibold" pitchFamily="34" charset="0"/>
                <a:ea typeface="Segoe UI Semibold" pitchFamily="34" charset="-122"/>
                <a:cs typeface="Segoe UI Semibold" pitchFamily="34" charset="-120"/>
              </a:rPr>
              <a:t>✎</a:t>
            </a:r>
            <a:endParaRPr lang="en-US" sz="1300" dirty="0"/>
          </a:p>
        </p:txBody>
      </p:sp>
      <p:sp>
        <p:nvSpPr>
          <p:cNvPr id="22" name="Text 20"/>
          <p:cNvSpPr/>
          <p:nvPr/>
        </p:nvSpPr>
        <p:spPr>
          <a:xfrm>
            <a:off x="4956048" y="3127248"/>
            <a:ext cx="2697480" cy="402336"/>
          </a:xfrm>
          <a:prstGeom prst="rect">
            <a:avLst/>
          </a:prstGeom>
          <a:noFill/>
          <a:ln/>
        </p:spPr>
        <p:txBody>
          <a:bodyPr wrap="square" lIns="0" tIns="0" rIns="0" bIns="0" rtlCol="0" anchor="ctr"/>
          <a:lstStyle/>
          <a:p>
            <a:pPr marL="0" indent="0">
              <a:buNone/>
            </a:pPr>
            <a:r>
              <a:rPr lang="en-US" sz="1200" dirty="0">
                <a:solidFill>
                  <a:srgbClr val="1E293B"/>
                </a:solidFill>
                <a:latin typeface="Segoe UI" pitchFamily="34" charset="0"/>
                <a:ea typeface="Segoe UI" pitchFamily="34" charset="-122"/>
                <a:cs typeface="Segoe UI" pitchFamily="34" charset="-120"/>
              </a:rPr>
              <a:t>Sửa tên, mô tả, vị trí</a:t>
            </a:r>
            <a:endParaRPr lang="en-US" sz="1200" dirty="0"/>
          </a:p>
        </p:txBody>
      </p:sp>
      <p:sp>
        <p:nvSpPr>
          <p:cNvPr id="23" name="Shape 21"/>
          <p:cNvSpPr/>
          <p:nvPr/>
        </p:nvSpPr>
        <p:spPr>
          <a:xfrm>
            <a:off x="4434840" y="3712464"/>
            <a:ext cx="402336" cy="402336"/>
          </a:xfrm>
          <a:prstGeom prst="ellipse">
            <a:avLst/>
          </a:prstGeom>
          <a:solidFill>
            <a:srgbClr val="FDF1CC"/>
          </a:solidFill>
          <a:ln w="12700">
            <a:solidFill>
              <a:srgbClr val="FDF1CC"/>
            </a:solidFill>
            <a:prstDash val="solid"/>
          </a:ln>
        </p:spPr>
      </p:sp>
      <p:sp>
        <p:nvSpPr>
          <p:cNvPr id="24" name="Text 22"/>
          <p:cNvSpPr/>
          <p:nvPr/>
        </p:nvSpPr>
        <p:spPr>
          <a:xfrm>
            <a:off x="4434840" y="3712464"/>
            <a:ext cx="402336" cy="402336"/>
          </a:xfrm>
          <a:prstGeom prst="rect">
            <a:avLst/>
          </a:prstGeom>
          <a:noFill/>
          <a:ln/>
        </p:spPr>
        <p:txBody>
          <a:bodyPr wrap="square" lIns="0" tIns="0" rIns="0" bIns="0" rtlCol="0" anchor="ctr"/>
          <a:lstStyle/>
          <a:p>
            <a:pPr marL="0" indent="0" algn="ctr">
              <a:buNone/>
            </a:pPr>
            <a:r>
              <a:rPr lang="en-US" sz="1300" b="1" dirty="0">
                <a:solidFill>
                  <a:srgbClr val="B07A00"/>
                </a:solidFill>
                <a:latin typeface="Segoe UI Semibold" pitchFamily="34" charset="0"/>
                <a:ea typeface="Segoe UI Semibold" pitchFamily="34" charset="-122"/>
                <a:cs typeface="Segoe UI Semibold" pitchFamily="34" charset="-120"/>
              </a:rPr>
              <a:t>⇅</a:t>
            </a:r>
            <a:endParaRPr lang="en-US" sz="1300" dirty="0"/>
          </a:p>
        </p:txBody>
      </p:sp>
      <p:sp>
        <p:nvSpPr>
          <p:cNvPr id="25" name="Text 23"/>
          <p:cNvSpPr/>
          <p:nvPr/>
        </p:nvSpPr>
        <p:spPr>
          <a:xfrm>
            <a:off x="4956048" y="3712464"/>
            <a:ext cx="2697480" cy="402336"/>
          </a:xfrm>
          <a:prstGeom prst="rect">
            <a:avLst/>
          </a:prstGeom>
          <a:noFill/>
          <a:ln/>
        </p:spPr>
        <p:txBody>
          <a:bodyPr wrap="square" lIns="0" tIns="0" rIns="0" bIns="0" rtlCol="0" anchor="ctr"/>
          <a:lstStyle/>
          <a:p>
            <a:pPr marL="0" indent="0">
              <a:buNone/>
            </a:pPr>
            <a:r>
              <a:rPr lang="en-US" sz="1200" dirty="0">
                <a:solidFill>
                  <a:srgbClr val="1E293B"/>
                </a:solidFill>
                <a:latin typeface="Segoe UI" pitchFamily="34" charset="0"/>
                <a:ea typeface="Segoe UI" pitchFamily="34" charset="-122"/>
                <a:cs typeface="Segoe UI" pitchFamily="34" charset="-120"/>
              </a:rPr>
              <a:t>Kéo – thả sắp xếp thứ tự</a:t>
            </a:r>
            <a:endParaRPr lang="en-US" sz="1200" dirty="0"/>
          </a:p>
        </p:txBody>
      </p:sp>
      <p:sp>
        <p:nvSpPr>
          <p:cNvPr id="26" name="Shape 24"/>
          <p:cNvSpPr/>
          <p:nvPr/>
        </p:nvSpPr>
        <p:spPr>
          <a:xfrm>
            <a:off x="4434840" y="4297680"/>
            <a:ext cx="402336" cy="402336"/>
          </a:xfrm>
          <a:prstGeom prst="ellipse">
            <a:avLst/>
          </a:prstGeom>
          <a:solidFill>
            <a:srgbClr val="FDF1CC"/>
          </a:solidFill>
          <a:ln w="12700">
            <a:solidFill>
              <a:srgbClr val="FDF1CC"/>
            </a:solidFill>
            <a:prstDash val="solid"/>
          </a:ln>
        </p:spPr>
      </p:sp>
      <p:sp>
        <p:nvSpPr>
          <p:cNvPr id="27" name="Text 25"/>
          <p:cNvSpPr/>
          <p:nvPr/>
        </p:nvSpPr>
        <p:spPr>
          <a:xfrm>
            <a:off x="4434840" y="4297680"/>
            <a:ext cx="402336" cy="402336"/>
          </a:xfrm>
          <a:prstGeom prst="rect">
            <a:avLst/>
          </a:prstGeom>
          <a:noFill/>
          <a:ln/>
        </p:spPr>
        <p:txBody>
          <a:bodyPr wrap="square" lIns="0" tIns="0" rIns="0" bIns="0" rtlCol="0" anchor="ctr"/>
          <a:lstStyle/>
          <a:p>
            <a:pPr marL="0" indent="0" algn="ctr">
              <a:buNone/>
            </a:pPr>
            <a:r>
              <a:rPr lang="en-US" sz="1300" b="1" dirty="0">
                <a:solidFill>
                  <a:srgbClr val="B07A00"/>
                </a:solidFill>
                <a:latin typeface="Segoe UI Semibold" pitchFamily="34" charset="0"/>
                <a:ea typeface="Segoe UI Semibold" pitchFamily="34" charset="-122"/>
                <a:cs typeface="Segoe UI Semibold" pitchFamily="34" charset="-120"/>
              </a:rPr>
              <a:t>⇢</a:t>
            </a:r>
            <a:endParaRPr lang="en-US" sz="1300" dirty="0"/>
          </a:p>
        </p:txBody>
      </p:sp>
      <p:sp>
        <p:nvSpPr>
          <p:cNvPr id="28" name="Text 26"/>
          <p:cNvSpPr/>
          <p:nvPr/>
        </p:nvSpPr>
        <p:spPr>
          <a:xfrm>
            <a:off x="4956048" y="4297680"/>
            <a:ext cx="2697480" cy="402336"/>
          </a:xfrm>
          <a:prstGeom prst="rect">
            <a:avLst/>
          </a:prstGeom>
          <a:noFill/>
          <a:ln/>
        </p:spPr>
        <p:txBody>
          <a:bodyPr wrap="square" lIns="0" tIns="0" rIns="0" bIns="0" rtlCol="0" anchor="ctr"/>
          <a:lstStyle/>
          <a:p>
            <a:pPr marL="0" indent="0">
              <a:buNone/>
            </a:pPr>
            <a:r>
              <a:rPr lang="en-US" sz="1200" dirty="0">
                <a:solidFill>
                  <a:srgbClr val="1E293B"/>
                </a:solidFill>
                <a:latin typeface="Segoe UI" pitchFamily="34" charset="0"/>
                <a:ea typeface="Segoe UI" pitchFamily="34" charset="-122"/>
                <a:cs typeface="Segoe UI" pitchFamily="34" charset="-120"/>
              </a:rPr>
              <a:t>Thiết lập ải trước – ải sau</a:t>
            </a:r>
            <a:endParaRPr lang="en-US" sz="1200" dirty="0"/>
          </a:p>
        </p:txBody>
      </p:sp>
      <p:sp>
        <p:nvSpPr>
          <p:cNvPr id="29" name="Shape 27"/>
          <p:cNvSpPr/>
          <p:nvPr/>
        </p:nvSpPr>
        <p:spPr>
          <a:xfrm>
            <a:off x="4434840" y="4882896"/>
            <a:ext cx="402336" cy="402336"/>
          </a:xfrm>
          <a:prstGeom prst="ellipse">
            <a:avLst/>
          </a:prstGeom>
          <a:solidFill>
            <a:srgbClr val="FDF1CC"/>
          </a:solidFill>
          <a:ln w="12700">
            <a:solidFill>
              <a:srgbClr val="FDF1CC"/>
            </a:solidFill>
            <a:prstDash val="solid"/>
          </a:ln>
        </p:spPr>
      </p:sp>
      <p:sp>
        <p:nvSpPr>
          <p:cNvPr id="30" name="Text 28"/>
          <p:cNvSpPr/>
          <p:nvPr/>
        </p:nvSpPr>
        <p:spPr>
          <a:xfrm>
            <a:off x="4434840" y="4882896"/>
            <a:ext cx="402336" cy="402336"/>
          </a:xfrm>
          <a:prstGeom prst="rect">
            <a:avLst/>
          </a:prstGeom>
          <a:noFill/>
          <a:ln/>
        </p:spPr>
        <p:txBody>
          <a:bodyPr wrap="square" lIns="0" tIns="0" rIns="0" bIns="0" rtlCol="0" anchor="ctr"/>
          <a:lstStyle/>
          <a:p>
            <a:pPr marL="0" indent="0" algn="ctr">
              <a:buNone/>
            </a:pPr>
            <a:r>
              <a:rPr lang="en-US" sz="1300" b="1" dirty="0">
                <a:solidFill>
                  <a:srgbClr val="B07A00"/>
                </a:solidFill>
                <a:latin typeface="Segoe UI Semibold" pitchFamily="34" charset="0"/>
                <a:ea typeface="Segoe UI Semibold" pitchFamily="34" charset="-122"/>
                <a:cs typeface="Segoe UI Semibold" pitchFamily="34" charset="-120"/>
              </a:rPr>
              <a:t>×</a:t>
            </a:r>
            <a:endParaRPr lang="en-US" sz="1300" dirty="0"/>
          </a:p>
        </p:txBody>
      </p:sp>
      <p:sp>
        <p:nvSpPr>
          <p:cNvPr id="31" name="Text 29"/>
          <p:cNvSpPr/>
          <p:nvPr/>
        </p:nvSpPr>
        <p:spPr>
          <a:xfrm>
            <a:off x="4956048" y="4882896"/>
            <a:ext cx="2697480" cy="402336"/>
          </a:xfrm>
          <a:prstGeom prst="rect">
            <a:avLst/>
          </a:prstGeom>
          <a:noFill/>
          <a:ln/>
        </p:spPr>
        <p:txBody>
          <a:bodyPr wrap="square" lIns="0" tIns="0" rIns="0" bIns="0" rtlCol="0" anchor="ctr"/>
          <a:lstStyle/>
          <a:p>
            <a:pPr marL="0" indent="0">
              <a:buNone/>
            </a:pPr>
            <a:r>
              <a:rPr lang="en-US" sz="1200" dirty="0">
                <a:solidFill>
                  <a:srgbClr val="1E293B"/>
                </a:solidFill>
                <a:latin typeface="Segoe UI" pitchFamily="34" charset="0"/>
                <a:ea typeface="Segoe UI" pitchFamily="34" charset="-122"/>
                <a:cs typeface="Segoe UI" pitchFamily="34" charset="-120"/>
              </a:rPr>
              <a:t>Xóa ải, tự dọn dữ liệu liên quan</a:t>
            </a:r>
            <a:endParaRPr lang="en-US" sz="1200" dirty="0"/>
          </a:p>
        </p:txBody>
      </p:sp>
      <p:sp>
        <p:nvSpPr>
          <p:cNvPr id="32" name="Shape 30"/>
          <p:cNvSpPr/>
          <p:nvPr/>
        </p:nvSpPr>
        <p:spPr>
          <a:xfrm>
            <a:off x="4434840" y="5468112"/>
            <a:ext cx="402336" cy="402336"/>
          </a:xfrm>
          <a:prstGeom prst="ellipse">
            <a:avLst/>
          </a:prstGeom>
          <a:solidFill>
            <a:srgbClr val="FDF1CC"/>
          </a:solidFill>
          <a:ln w="12700">
            <a:solidFill>
              <a:srgbClr val="FDF1CC"/>
            </a:solidFill>
            <a:prstDash val="solid"/>
          </a:ln>
        </p:spPr>
      </p:sp>
      <p:sp>
        <p:nvSpPr>
          <p:cNvPr id="33" name="Text 31"/>
          <p:cNvSpPr/>
          <p:nvPr/>
        </p:nvSpPr>
        <p:spPr>
          <a:xfrm>
            <a:off x="4434840" y="5468112"/>
            <a:ext cx="402336" cy="402336"/>
          </a:xfrm>
          <a:prstGeom prst="rect">
            <a:avLst/>
          </a:prstGeom>
          <a:noFill/>
          <a:ln/>
        </p:spPr>
        <p:txBody>
          <a:bodyPr wrap="square" lIns="0" tIns="0" rIns="0" bIns="0" rtlCol="0" anchor="ctr"/>
          <a:lstStyle/>
          <a:p>
            <a:pPr marL="0" indent="0" algn="ctr">
              <a:buNone/>
            </a:pPr>
            <a:r>
              <a:rPr lang="en-US" sz="1300" b="1" dirty="0">
                <a:solidFill>
                  <a:srgbClr val="B07A00"/>
                </a:solidFill>
                <a:latin typeface="Segoe UI Semibold" pitchFamily="34" charset="0"/>
                <a:ea typeface="Segoe UI Semibold" pitchFamily="34" charset="-122"/>
                <a:cs typeface="Segoe UI Semibold" pitchFamily="34" charset="-120"/>
              </a:rPr>
              <a:t>≡</a:t>
            </a:r>
            <a:endParaRPr lang="en-US" sz="1300" dirty="0"/>
          </a:p>
        </p:txBody>
      </p:sp>
      <p:sp>
        <p:nvSpPr>
          <p:cNvPr id="34" name="Text 32"/>
          <p:cNvSpPr/>
          <p:nvPr/>
        </p:nvSpPr>
        <p:spPr>
          <a:xfrm>
            <a:off x="4956048" y="5468112"/>
            <a:ext cx="2697480" cy="402336"/>
          </a:xfrm>
          <a:prstGeom prst="rect">
            <a:avLst/>
          </a:prstGeom>
          <a:noFill/>
          <a:ln/>
        </p:spPr>
        <p:txBody>
          <a:bodyPr wrap="square" lIns="0" tIns="0" rIns="0" bIns="0" rtlCol="0" anchor="ctr"/>
          <a:lstStyle/>
          <a:p>
            <a:pPr marL="0" indent="0">
              <a:buNone/>
            </a:pPr>
            <a:r>
              <a:rPr lang="en-US" sz="1200" dirty="0">
                <a:solidFill>
                  <a:srgbClr val="1E293B"/>
                </a:solidFill>
                <a:latin typeface="Segoe UI" pitchFamily="34" charset="0"/>
                <a:ea typeface="Segoe UI" pitchFamily="34" charset="-122"/>
                <a:cs typeface="Segoe UI" pitchFamily="34" charset="-120"/>
              </a:rPr>
              <a:t>Gán dạng bài + trọng số</a:t>
            </a:r>
            <a:endParaRPr lang="en-US" sz="1200" dirty="0"/>
          </a:p>
        </p:txBody>
      </p:sp>
      <p:sp>
        <p:nvSpPr>
          <p:cNvPr id="35" name="Shape 33"/>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6" name="Shape 34"/>
          <p:cNvSpPr/>
          <p:nvPr/>
        </p:nvSpPr>
        <p:spPr>
          <a:xfrm>
            <a:off x="7955280" y="1600200"/>
            <a:ext cx="3730752" cy="4114800"/>
          </a:xfrm>
          <a:prstGeom prst="rect">
            <a:avLst/>
          </a:prstGeom>
          <a:solidFill>
            <a:srgbClr val="EAF0F7"/>
          </a:solidFill>
          <a:ln w="12700">
            <a:solidFill>
              <a:srgbClr val="9AA8BA"/>
            </a:solidFill>
            <a:prstDash val="dash"/>
          </a:ln>
        </p:spPr>
      </p:sp>
      <p:sp>
        <p:nvSpPr>
          <p:cNvPr id="37" name="Shape 35"/>
          <p:cNvSpPr/>
          <p:nvPr/>
        </p:nvSpPr>
        <p:spPr>
          <a:xfrm>
            <a:off x="9528048" y="3090672"/>
            <a:ext cx="585216" cy="420624"/>
          </a:xfrm>
          <a:prstGeom prst="rect">
            <a:avLst/>
          </a:prstGeom>
          <a:solidFill>
            <a:srgbClr val="D5DFEB"/>
          </a:solidFill>
          <a:ln w="12700">
            <a:solidFill>
              <a:srgbClr val="9AA8BA"/>
            </a:solidFill>
            <a:prstDash val="solid"/>
          </a:ln>
        </p:spPr>
      </p:sp>
      <p:sp>
        <p:nvSpPr>
          <p:cNvPr id="38" name="Shape 36"/>
          <p:cNvSpPr/>
          <p:nvPr/>
        </p:nvSpPr>
        <p:spPr>
          <a:xfrm>
            <a:off x="9701784" y="3182112"/>
            <a:ext cx="237744" cy="237744"/>
          </a:xfrm>
          <a:prstGeom prst="ellipse">
            <a:avLst/>
          </a:prstGeom>
          <a:solidFill>
            <a:srgbClr val="EAF0F7"/>
          </a:solidFill>
          <a:ln w="12700">
            <a:solidFill>
              <a:srgbClr val="9AA8BA"/>
            </a:solidFill>
            <a:prstDash val="solid"/>
          </a:ln>
        </p:spPr>
      </p:sp>
      <p:sp>
        <p:nvSpPr>
          <p:cNvPr id="39" name="Shape 37"/>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40" name="Text 38"/>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1" name="Text 39"/>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4: </a:t>
            </a:r>
            <a:r>
              <a:rPr lang="en-US" sz="1000" i="1" dirty="0">
                <a:solidFill>
                  <a:srgbClr val="1E293B"/>
                </a:solidFill>
                <a:latin typeface="Segoe UI" pitchFamily="34" charset="0"/>
                <a:ea typeface="Segoe UI" pitchFamily="34" charset="-122"/>
                <a:cs typeface="Segoe UI" pitchFamily="34" charset="-120"/>
              </a:rPr>
              <a:t>GV thêm, sửa, xóa, kéo/thả và gán “dạng bài” cho các ải (node)</a:t>
            </a:r>
            <a:endParaRPr lang="en-US" sz="1000" dirty="0"/>
          </a:p>
        </p:txBody>
      </p:sp>
      <p:sp>
        <p:nvSpPr>
          <p:cNvPr id="42"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43" name="Shape 41"/>
          <p:cNvSpPr/>
          <p:nvPr/>
        </p:nvSpPr>
        <p:spPr>
          <a:xfrm>
            <a:off x="502920" y="6419088"/>
            <a:ext cx="11185855" cy="0"/>
          </a:xfrm>
          <a:prstGeom prst="line">
            <a:avLst/>
          </a:prstGeom>
          <a:noFill/>
          <a:ln w="9525">
            <a:solidFill>
              <a:srgbClr val="D6DEE8"/>
            </a:solidFill>
            <a:prstDash val="solid"/>
          </a:ln>
        </p:spPr>
      </p:sp>
      <p:sp>
        <p:nvSpPr>
          <p:cNvPr id="44" name="Text 42"/>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5" name="Text 43"/>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12</a:t>
            </a:r>
            <a:endParaRPr lang="en-US" sz="1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2  ·  A) CÂU HỎI TỰ SINH  ·  B) CANVAS  ·  C) ĐỘ KHÓ THÍCH ỨNG</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“Kho đề vô tận” trực quan và thích ứng</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2286000" cy="1188720"/>
          </a:xfrm>
          <a:prstGeom prst="roundRect">
            <a:avLst>
              <a:gd name="adj" fmla="val 6154"/>
            </a:avLst>
          </a:prstGeom>
          <a:solidFill>
            <a:srgbClr val="D5F2EE"/>
          </a:solidFill>
          <a:ln w="9525">
            <a:solidFill>
              <a:srgbClr val="D5F2EE"/>
            </a:solidFill>
            <a:prstDash val="solid"/>
          </a:ln>
        </p:spPr>
      </p:sp>
      <p:sp>
        <p:nvSpPr>
          <p:cNvPr id="9" name="Text 7"/>
          <p:cNvSpPr/>
          <p:nvPr/>
        </p:nvSpPr>
        <p:spPr>
          <a:xfrm>
            <a:off x="685800" y="1645920"/>
            <a:ext cx="1920240" cy="411480"/>
          </a:xfrm>
          <a:prstGeom prst="rect">
            <a:avLst/>
          </a:prstGeom>
          <a:noFill/>
          <a:ln/>
        </p:spPr>
        <p:txBody>
          <a:bodyPr wrap="square" lIns="0" tIns="0" rIns="0" bIns="0" rtlCol="0" anchor="ctr"/>
          <a:lstStyle/>
          <a:p>
            <a:pPr marL="0" indent="0">
              <a:buNone/>
            </a:pPr>
            <a:r>
              <a:rPr lang="en-US" sz="1400" b="1" dirty="0">
                <a:solidFill>
                  <a:srgbClr val="0F9D8F"/>
                </a:solidFill>
                <a:latin typeface="Segoe UI Semibold" pitchFamily="34" charset="0"/>
                <a:ea typeface="Segoe UI Semibold" pitchFamily="34" charset="-122"/>
                <a:cs typeface="Segoe UI Semibold" pitchFamily="34" charset="-120"/>
              </a:rPr>
              <a:t>Không lặp đề</a:t>
            </a:r>
            <a:endParaRPr lang="en-US" sz="1400" dirty="0"/>
          </a:p>
        </p:txBody>
      </p:sp>
      <p:sp>
        <p:nvSpPr>
          <p:cNvPr id="10" name="Text 8"/>
          <p:cNvSpPr/>
          <p:nvPr/>
        </p:nvSpPr>
        <p:spPr>
          <a:xfrm>
            <a:off x="685800" y="2057400"/>
            <a:ext cx="1920240" cy="59436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Luyện nhiều lần không nhàm chán</a:t>
            </a:r>
            <a:endParaRPr lang="en-US" sz="1100" dirty="0"/>
          </a:p>
        </p:txBody>
      </p:sp>
      <p:sp>
        <p:nvSpPr>
          <p:cNvPr id="11" name="Shape 9"/>
          <p:cNvSpPr/>
          <p:nvPr/>
        </p:nvSpPr>
        <p:spPr>
          <a:xfrm>
            <a:off x="2935224" y="1554480"/>
            <a:ext cx="2286000" cy="1188720"/>
          </a:xfrm>
          <a:prstGeom prst="roundRect">
            <a:avLst>
              <a:gd name="adj" fmla="val 6154"/>
            </a:avLst>
          </a:prstGeom>
          <a:solidFill>
            <a:srgbClr val="D5F2EE"/>
          </a:solidFill>
          <a:ln w="9525">
            <a:solidFill>
              <a:srgbClr val="D5F2EE"/>
            </a:solidFill>
            <a:prstDash val="solid"/>
          </a:ln>
        </p:spPr>
      </p:sp>
      <p:sp>
        <p:nvSpPr>
          <p:cNvPr id="12" name="Text 10"/>
          <p:cNvSpPr/>
          <p:nvPr/>
        </p:nvSpPr>
        <p:spPr>
          <a:xfrm>
            <a:off x="3118104" y="1645920"/>
            <a:ext cx="1920240" cy="411480"/>
          </a:xfrm>
          <a:prstGeom prst="rect">
            <a:avLst/>
          </a:prstGeom>
          <a:noFill/>
          <a:ln/>
        </p:spPr>
        <p:txBody>
          <a:bodyPr wrap="square" lIns="0" tIns="0" rIns="0" bIns="0" rtlCol="0" anchor="ctr"/>
          <a:lstStyle/>
          <a:p>
            <a:pPr marL="0" indent="0">
              <a:buNone/>
            </a:pPr>
            <a:r>
              <a:rPr lang="en-US" sz="1400" b="1" dirty="0">
                <a:solidFill>
                  <a:srgbClr val="0F9D8F"/>
                </a:solidFill>
                <a:latin typeface="Segoe UI Semibold" pitchFamily="34" charset="0"/>
                <a:ea typeface="Segoe UI Semibold" pitchFamily="34" charset="-122"/>
                <a:cs typeface="Segoe UI Semibold" pitchFamily="34" charset="-120"/>
              </a:rPr>
              <a:t>Hiểu thật</a:t>
            </a:r>
            <a:endParaRPr lang="en-US" sz="1400" dirty="0"/>
          </a:p>
        </p:txBody>
      </p:sp>
      <p:sp>
        <p:nvSpPr>
          <p:cNvPr id="13" name="Text 11"/>
          <p:cNvSpPr/>
          <p:nvPr/>
        </p:nvSpPr>
        <p:spPr>
          <a:xfrm>
            <a:off x="3118104" y="2057400"/>
            <a:ext cx="1920240" cy="59436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Không thể học thuộc đáp án</a:t>
            </a:r>
            <a:endParaRPr lang="en-US" sz="1100" dirty="0"/>
          </a:p>
        </p:txBody>
      </p:sp>
      <p:sp>
        <p:nvSpPr>
          <p:cNvPr id="14" name="Shape 12"/>
          <p:cNvSpPr/>
          <p:nvPr/>
        </p:nvSpPr>
        <p:spPr>
          <a:xfrm>
            <a:off x="5367528" y="1554480"/>
            <a:ext cx="2286000" cy="1188720"/>
          </a:xfrm>
          <a:prstGeom prst="roundRect">
            <a:avLst>
              <a:gd name="adj" fmla="val 6154"/>
            </a:avLst>
          </a:prstGeom>
          <a:solidFill>
            <a:srgbClr val="D5F2EE"/>
          </a:solidFill>
          <a:ln w="9525">
            <a:solidFill>
              <a:srgbClr val="D5F2EE"/>
            </a:solidFill>
            <a:prstDash val="solid"/>
          </a:ln>
        </p:spPr>
      </p:sp>
      <p:sp>
        <p:nvSpPr>
          <p:cNvPr id="15" name="Text 13"/>
          <p:cNvSpPr/>
          <p:nvPr/>
        </p:nvSpPr>
        <p:spPr>
          <a:xfrm>
            <a:off x="5550408" y="1645920"/>
            <a:ext cx="1920240" cy="411480"/>
          </a:xfrm>
          <a:prstGeom prst="rect">
            <a:avLst/>
          </a:prstGeom>
          <a:noFill/>
          <a:ln/>
        </p:spPr>
        <p:txBody>
          <a:bodyPr wrap="square" lIns="0" tIns="0" rIns="0" bIns="0" rtlCol="0" anchor="ctr"/>
          <a:lstStyle/>
          <a:p>
            <a:pPr marL="0" indent="0">
              <a:buNone/>
            </a:pPr>
            <a:r>
              <a:rPr lang="en-US" sz="1400" b="1" dirty="0">
                <a:solidFill>
                  <a:srgbClr val="0F9D8F"/>
                </a:solidFill>
                <a:latin typeface="Segoe UI Semibold" pitchFamily="34" charset="0"/>
                <a:ea typeface="Segoe UI Semibold" pitchFamily="34" charset="-122"/>
                <a:cs typeface="Segoe UI Semibold" pitchFamily="34" charset="-120"/>
              </a:rPr>
              <a:t>GV nhàn hơn</a:t>
            </a:r>
            <a:endParaRPr lang="en-US" sz="1400" dirty="0"/>
          </a:p>
        </p:txBody>
      </p:sp>
      <p:sp>
        <p:nvSpPr>
          <p:cNvPr id="16" name="Text 14"/>
          <p:cNvSpPr/>
          <p:nvPr/>
        </p:nvSpPr>
        <p:spPr>
          <a:xfrm>
            <a:off x="5550408" y="2057400"/>
            <a:ext cx="1920240" cy="594360"/>
          </a:xfrm>
          <a:prstGeom prst="rect">
            <a:avLst/>
          </a:prstGeom>
          <a:noFill/>
          <a:ln/>
        </p:spPr>
        <p:txBody>
          <a:bodyPr wrap="square" lIns="0" tIns="0" rIns="0" bIns="0" rtlCol="0" anchor="t"/>
          <a:lstStyle/>
          <a:p>
            <a:pPr marL="0" indent="0">
              <a:buNone/>
            </a:pPr>
            <a:r>
              <a:rPr lang="en-US" sz="1100" dirty="0" err="1" smtClean="0">
                <a:solidFill>
                  <a:srgbClr val="1E293B"/>
                </a:solidFill>
                <a:latin typeface="Segoe UI" pitchFamily="34" charset="0"/>
                <a:ea typeface="Segoe UI" pitchFamily="34" charset="-122"/>
                <a:cs typeface="Segoe UI" pitchFamily="34" charset="-120"/>
              </a:rPr>
              <a:t>Không</a:t>
            </a:r>
            <a:r>
              <a:rPr lang="en-US" sz="1100" dirty="0" smtClean="0">
                <a:solidFill>
                  <a:srgbClr val="1E293B"/>
                </a:solidFill>
                <a:latin typeface="Segoe UI" pitchFamily="34" charset="0"/>
                <a:ea typeface="Segoe UI" pitchFamily="34" charset="-122"/>
                <a:cs typeface="Segoe UI" pitchFamily="34" charset="-120"/>
              </a:rPr>
              <a:t> </a:t>
            </a:r>
            <a:r>
              <a:rPr lang="en-US" sz="1100" dirty="0" err="1" smtClean="0">
                <a:solidFill>
                  <a:srgbClr val="1E293B"/>
                </a:solidFill>
                <a:latin typeface="Segoe UI" pitchFamily="34" charset="0"/>
                <a:ea typeface="Segoe UI" pitchFamily="34" charset="-122"/>
                <a:cs typeface="Segoe UI" pitchFamily="34" charset="-120"/>
              </a:rPr>
              <a:t>phải</a:t>
            </a:r>
            <a:r>
              <a:rPr lang="en-US" sz="1100" dirty="0" smtClean="0">
                <a:solidFill>
                  <a:srgbClr val="1E293B"/>
                </a:solidFill>
                <a:latin typeface="Segoe UI" pitchFamily="34" charset="0"/>
                <a:ea typeface="Segoe UI" pitchFamily="34" charset="-122"/>
                <a:cs typeface="Segoe UI" pitchFamily="34" charset="-120"/>
              </a:rPr>
              <a:t> </a:t>
            </a:r>
            <a:r>
              <a:rPr lang="en-US" sz="1100" dirty="0" err="1" smtClean="0">
                <a:solidFill>
                  <a:srgbClr val="1E293B"/>
                </a:solidFill>
                <a:latin typeface="Segoe UI" pitchFamily="34" charset="0"/>
                <a:ea typeface="Segoe UI" pitchFamily="34" charset="-122"/>
                <a:cs typeface="Segoe UI" pitchFamily="34" charset="-120"/>
              </a:rPr>
              <a:t>mất</a:t>
            </a:r>
            <a:r>
              <a:rPr lang="en-US" sz="1100" dirty="0" smtClean="0">
                <a:solidFill>
                  <a:srgbClr val="1E293B"/>
                </a:solidFill>
                <a:latin typeface="Segoe UI" pitchFamily="34" charset="0"/>
                <a:ea typeface="Segoe UI" pitchFamily="34" charset="-122"/>
                <a:cs typeface="Segoe UI" pitchFamily="34" charset="-120"/>
              </a:rPr>
              <a:t> </a:t>
            </a:r>
            <a:r>
              <a:rPr lang="en-US" sz="1100" dirty="0" err="1" smtClean="0">
                <a:solidFill>
                  <a:srgbClr val="1E293B"/>
                </a:solidFill>
                <a:latin typeface="Segoe UI" pitchFamily="34" charset="0"/>
                <a:ea typeface="Segoe UI" pitchFamily="34" charset="-122"/>
                <a:cs typeface="Segoe UI" pitchFamily="34" charset="-120"/>
              </a:rPr>
              <a:t>công</a:t>
            </a:r>
            <a:r>
              <a:rPr lang="en-US" sz="1100" dirty="0" smtClean="0">
                <a:solidFill>
                  <a:srgbClr val="1E293B"/>
                </a:solidFill>
                <a:latin typeface="Segoe UI" pitchFamily="34" charset="0"/>
                <a:ea typeface="Segoe UI" pitchFamily="34" charset="-122"/>
                <a:cs typeface="Segoe UI" pitchFamily="34" charset="-120"/>
              </a:rPr>
              <a:t> </a:t>
            </a:r>
            <a:r>
              <a:rPr lang="en-US" sz="1100" dirty="0" err="1" smtClean="0">
                <a:solidFill>
                  <a:srgbClr val="1E293B"/>
                </a:solidFill>
                <a:latin typeface="Segoe UI" pitchFamily="34" charset="0"/>
                <a:ea typeface="Segoe UI" pitchFamily="34" charset="-122"/>
                <a:cs typeface="Segoe UI" pitchFamily="34" charset="-120"/>
              </a:rPr>
              <a:t>tạo</a:t>
            </a:r>
            <a:r>
              <a:rPr lang="en-US" sz="1100" dirty="0" smtClean="0">
                <a:solidFill>
                  <a:srgbClr val="1E293B"/>
                </a:solidFill>
                <a:latin typeface="Segoe UI" pitchFamily="34" charset="0"/>
                <a:ea typeface="Segoe UI" pitchFamily="34" charset="-122"/>
                <a:cs typeface="Segoe UI" pitchFamily="34" charset="-120"/>
              </a:rPr>
              <a:t> </a:t>
            </a:r>
            <a:r>
              <a:rPr lang="en-US" sz="1100" dirty="0" err="1" smtClean="0">
                <a:solidFill>
                  <a:srgbClr val="1E293B"/>
                </a:solidFill>
                <a:latin typeface="Segoe UI" pitchFamily="34" charset="0"/>
                <a:ea typeface="Segoe UI" pitchFamily="34" charset="-122"/>
                <a:cs typeface="Segoe UI" pitchFamily="34" charset="-120"/>
              </a:rPr>
              <a:t>câu</a:t>
            </a:r>
            <a:r>
              <a:rPr lang="en-US" sz="1100" dirty="0" smtClean="0">
                <a:solidFill>
                  <a:srgbClr val="1E293B"/>
                </a:solidFill>
                <a:latin typeface="Segoe UI" pitchFamily="34" charset="0"/>
                <a:ea typeface="Segoe UI" pitchFamily="34" charset="-122"/>
                <a:cs typeface="Segoe UI" pitchFamily="34" charset="-120"/>
              </a:rPr>
              <a:t> </a:t>
            </a:r>
            <a:r>
              <a:rPr lang="en-US" sz="1100" dirty="0" err="1" smtClean="0">
                <a:solidFill>
                  <a:srgbClr val="1E293B"/>
                </a:solidFill>
                <a:latin typeface="Segoe UI" pitchFamily="34" charset="0"/>
                <a:ea typeface="Segoe UI" pitchFamily="34" charset="-122"/>
                <a:cs typeface="Segoe UI" pitchFamily="34" charset="-120"/>
              </a:rPr>
              <a:t>hỏi</a:t>
            </a:r>
            <a:endParaRPr lang="en-US" sz="1100" dirty="0"/>
          </a:p>
        </p:txBody>
      </p:sp>
      <p:sp>
        <p:nvSpPr>
          <p:cNvPr id="17" name="Shape 15"/>
          <p:cNvSpPr/>
          <p:nvPr/>
        </p:nvSpPr>
        <p:spPr>
          <a:xfrm>
            <a:off x="502920" y="2926080"/>
            <a:ext cx="4206240" cy="3246120"/>
          </a:xfrm>
          <a:prstGeom prst="roundRect">
            <a:avLst>
              <a:gd name="adj" fmla="val 225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8" name="Text 16"/>
          <p:cNvSpPr/>
          <p:nvPr/>
        </p:nvSpPr>
        <p:spPr>
          <a:xfrm>
            <a:off x="731520" y="3017520"/>
            <a:ext cx="3840480" cy="36576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Dạng bài tương tác (vẽ bằng HTML5 Canvas)</a:t>
            </a:r>
            <a:endParaRPr lang="en-US" sz="1250" dirty="0"/>
          </a:p>
        </p:txBody>
      </p:sp>
      <p:sp>
        <p:nvSpPr>
          <p:cNvPr id="19" name="Text 17"/>
          <p:cNvSpPr/>
          <p:nvPr/>
        </p:nvSpPr>
        <p:spPr>
          <a:xfrm>
            <a:off x="731520" y="3456432"/>
            <a:ext cx="3840480" cy="2651760"/>
          </a:xfrm>
          <a:prstGeom prst="rect">
            <a:avLst/>
          </a:prstGeom>
          <a:noFill/>
          <a:ln/>
        </p:spPr>
        <p:txBody>
          <a:bodyPr wrap="square" lIns="25400" tIns="25400" rIns="25400" bIns="25400" rtlCol="0" anchor="t"/>
          <a:lstStyle/>
          <a:p>
            <a:pPr marL="203200" indent="-203200">
              <a:lnSpc>
                <a:spcPct val="108000"/>
              </a:lnSpc>
              <a:spcAft>
                <a:spcPts val="500"/>
              </a:spcAft>
              <a:buSzPct val="100000"/>
              <a:buChar char="■"/>
            </a:pPr>
            <a:r>
              <a:rPr lang="en-US" sz="1200" dirty="0" err="1" smtClean="0">
                <a:solidFill>
                  <a:srgbClr val="1E293B"/>
                </a:solidFill>
                <a:latin typeface="Segoe UI" pitchFamily="34" charset="0"/>
                <a:ea typeface="Segoe UI" pitchFamily="34" charset="-122"/>
                <a:cs typeface="Segoe UI" pitchFamily="34" charset="-120"/>
              </a:rPr>
              <a:t>Nối</a:t>
            </a:r>
            <a:r>
              <a:rPr lang="en-US" sz="1200" dirty="0" smtClean="0">
                <a:solidFill>
                  <a:srgbClr val="1E293B"/>
                </a:solidFill>
                <a:latin typeface="Segoe UI" pitchFamily="34" charset="0"/>
                <a:ea typeface="Segoe UI" pitchFamily="34" charset="-122"/>
                <a:cs typeface="Segoe UI" pitchFamily="34" charset="-120"/>
              </a:rPr>
              <a:t> </a:t>
            </a:r>
            <a:r>
              <a:rPr lang="en-US" sz="1200" dirty="0">
                <a:solidFill>
                  <a:srgbClr val="1E293B"/>
                </a:solidFill>
                <a:latin typeface="Segoe UI" pitchFamily="34" charset="0"/>
                <a:ea typeface="Segoe UI" pitchFamily="34" charset="-122"/>
                <a:cs typeface="Segoe UI" pitchFamily="34" charset="-120"/>
              </a:rPr>
              <a:t>cặp tương ứng</a:t>
            </a:r>
            <a:endParaRPr lang="en-US" sz="1200" dirty="0"/>
          </a:p>
          <a:p>
            <a:pPr marL="203200" indent="-203200">
              <a:lnSpc>
                <a:spcPct val="108000"/>
              </a:lnSpc>
              <a:spcAft>
                <a:spcPts val="500"/>
              </a:spcAft>
              <a:buSzPct val="100000"/>
              <a:buChar char="■"/>
            </a:pPr>
            <a:r>
              <a:rPr lang="en-US" sz="1200" dirty="0">
                <a:solidFill>
                  <a:srgbClr val="1E293B"/>
                </a:solidFill>
                <a:latin typeface="Segoe UI" pitchFamily="34" charset="0"/>
                <a:ea typeface="Segoe UI" pitchFamily="34" charset="-122"/>
                <a:cs typeface="Segoe UI" pitchFamily="34" charset="-120"/>
              </a:rPr>
              <a:t>Đo góc, nhận dạng hình học</a:t>
            </a:r>
            <a:endParaRPr lang="en-US" sz="1200" dirty="0"/>
          </a:p>
          <a:p>
            <a:pPr marL="203200" indent="-203200">
              <a:lnSpc>
                <a:spcPct val="108000"/>
              </a:lnSpc>
              <a:spcAft>
                <a:spcPts val="500"/>
              </a:spcAft>
              <a:buSzPct val="100000"/>
              <a:buChar char="■"/>
            </a:pPr>
            <a:r>
              <a:rPr lang="en-US" sz="1200" dirty="0">
                <a:solidFill>
                  <a:srgbClr val="1E293B"/>
                </a:solidFill>
                <a:latin typeface="Segoe UI" pitchFamily="34" charset="0"/>
                <a:ea typeface="Segoe UI" pitchFamily="34" charset="-122"/>
                <a:cs typeface="Segoe UI" pitchFamily="34" charset="-120"/>
              </a:rPr>
              <a:t>Đọc biểu đồ cột, dãy số liệu</a:t>
            </a:r>
            <a:endParaRPr lang="en-US" sz="1200" dirty="0"/>
          </a:p>
          <a:p>
            <a:pPr marL="203200" indent="-203200">
              <a:lnSpc>
                <a:spcPct val="108000"/>
              </a:lnSpc>
              <a:spcAft>
                <a:spcPts val="500"/>
              </a:spcAft>
              <a:buSzPct val="100000"/>
              <a:buChar char="■"/>
            </a:pPr>
            <a:r>
              <a:rPr lang="en-US" sz="1200" dirty="0">
                <a:solidFill>
                  <a:srgbClr val="1E293B"/>
                </a:solidFill>
                <a:latin typeface="Segoe UI" pitchFamily="34" charset="0"/>
                <a:ea typeface="Segoe UI" pitchFamily="34" charset="-122"/>
                <a:cs typeface="Segoe UI" pitchFamily="34" charset="-120"/>
              </a:rPr>
              <a:t>Tia số, mô hình phân số trực quan</a:t>
            </a:r>
            <a:endParaRPr lang="en-US" sz="1200" dirty="0"/>
          </a:p>
          <a:p>
            <a:pPr marL="203200" indent="-203200">
              <a:lnSpc>
                <a:spcPct val="108000"/>
              </a:lnSpc>
              <a:spcAft>
                <a:spcPts val="500"/>
              </a:spcAft>
              <a:buSzPct val="100000"/>
              <a:buChar char="■"/>
            </a:pPr>
            <a:r>
              <a:rPr lang="en-US" sz="1200" dirty="0">
                <a:solidFill>
                  <a:srgbClr val="1E293B"/>
                </a:solidFill>
                <a:latin typeface="Segoe UI" pitchFamily="34" charset="0"/>
                <a:ea typeface="Segoe UI" pitchFamily="34" charset="-122"/>
                <a:cs typeface="Segoe UI" pitchFamily="34" charset="-120"/>
              </a:rPr>
              <a:t>“Cân thăng bằng”, thang đo, đổi đơn vị</a:t>
            </a:r>
            <a:endParaRPr lang="en-US" sz="1200" dirty="0"/>
          </a:p>
        </p:txBody>
      </p:sp>
      <p:sp>
        <p:nvSpPr>
          <p:cNvPr id="20" name="Shape 18"/>
          <p:cNvSpPr/>
          <p:nvPr/>
        </p:nvSpPr>
        <p:spPr>
          <a:xfrm>
            <a:off x="4846320" y="2926080"/>
            <a:ext cx="2926080" cy="3246120"/>
          </a:xfrm>
          <a:prstGeom prst="roundRect">
            <a:avLst>
              <a:gd name="adj" fmla="val 250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1" name="Text 19"/>
          <p:cNvSpPr/>
          <p:nvPr/>
        </p:nvSpPr>
        <p:spPr>
          <a:xfrm>
            <a:off x="5029200" y="3017520"/>
            <a:ext cx="2651760" cy="36576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3 mức độ khó tăng dần</a:t>
            </a:r>
            <a:endParaRPr lang="en-US" sz="1250" dirty="0"/>
          </a:p>
        </p:txBody>
      </p:sp>
      <p:sp>
        <p:nvSpPr>
          <p:cNvPr id="22" name="Text 20"/>
          <p:cNvSpPr/>
          <p:nvPr/>
        </p:nvSpPr>
        <p:spPr>
          <a:xfrm>
            <a:off x="5029200" y="3520440"/>
            <a:ext cx="914400" cy="292608"/>
          </a:xfrm>
          <a:prstGeom prst="rect">
            <a:avLst/>
          </a:prstGeom>
          <a:noFill/>
          <a:ln/>
        </p:spPr>
        <p:txBody>
          <a:bodyPr wrap="square" lIns="0" tIns="0" rIns="0" bIns="0" rtlCol="0" anchor="ctr"/>
          <a:lstStyle/>
          <a:p>
            <a:pPr marL="0" indent="0">
              <a:buNone/>
            </a:pPr>
            <a:r>
              <a:rPr lang="en-US" sz="1100" b="1" dirty="0">
                <a:solidFill>
                  <a:srgbClr val="0F9D8F"/>
                </a:solidFill>
                <a:latin typeface="Segoe UI Semibold" pitchFamily="34" charset="0"/>
                <a:ea typeface="Segoe UI Semibold" pitchFamily="34" charset="-122"/>
                <a:cs typeface="Segoe UI Semibold" pitchFamily="34" charset="-120"/>
              </a:rPr>
              <a:t>Mức 1</a:t>
            </a:r>
            <a:endParaRPr lang="en-US" sz="1100" dirty="0"/>
          </a:p>
        </p:txBody>
      </p:sp>
      <p:sp>
        <p:nvSpPr>
          <p:cNvPr id="23" name="Shape 21"/>
          <p:cNvSpPr/>
          <p:nvPr/>
        </p:nvSpPr>
        <p:spPr>
          <a:xfrm>
            <a:off x="5029200" y="3831336"/>
            <a:ext cx="2560320" cy="146304"/>
          </a:xfrm>
          <a:prstGeom prst="roundRect">
            <a:avLst>
              <a:gd name="adj" fmla="val 50000"/>
            </a:avLst>
          </a:prstGeom>
          <a:solidFill>
            <a:srgbClr val="E5EAF1"/>
          </a:solidFill>
          <a:ln w="12700">
            <a:solidFill>
              <a:srgbClr val="E5EAF1"/>
            </a:solidFill>
            <a:prstDash val="solid"/>
          </a:ln>
        </p:spPr>
      </p:sp>
      <p:sp>
        <p:nvSpPr>
          <p:cNvPr id="24" name="Shape 22"/>
          <p:cNvSpPr/>
          <p:nvPr/>
        </p:nvSpPr>
        <p:spPr>
          <a:xfrm>
            <a:off x="5029200" y="3831336"/>
            <a:ext cx="914400" cy="146304"/>
          </a:xfrm>
          <a:prstGeom prst="roundRect">
            <a:avLst>
              <a:gd name="adj" fmla="val 50000"/>
            </a:avLst>
          </a:prstGeom>
          <a:solidFill>
            <a:srgbClr val="0F9D8F"/>
          </a:solidFill>
          <a:ln w="12700">
            <a:solidFill>
              <a:srgbClr val="0F9D8F"/>
            </a:solidFill>
            <a:prstDash val="solid"/>
          </a:ln>
        </p:spPr>
      </p:sp>
      <p:sp>
        <p:nvSpPr>
          <p:cNvPr id="25" name="Text 23"/>
          <p:cNvSpPr/>
          <p:nvPr/>
        </p:nvSpPr>
        <p:spPr>
          <a:xfrm>
            <a:off x="5852160" y="3520440"/>
            <a:ext cx="1783080" cy="292608"/>
          </a:xfrm>
          <a:prstGeom prst="rect">
            <a:avLst/>
          </a:prstGeom>
          <a:noFill/>
          <a:ln/>
        </p:spPr>
        <p:txBody>
          <a:bodyPr wrap="square" lIns="0" tIns="0" rIns="0" bIns="0" rtlCol="0" anchor="ctr"/>
          <a:lstStyle/>
          <a:p>
            <a:pPr marL="0" indent="0" algn="r">
              <a:buNone/>
            </a:pPr>
            <a:r>
              <a:rPr lang="en-US" sz="1000" dirty="0">
                <a:solidFill>
                  <a:srgbClr val="5B6B82"/>
                </a:solidFill>
                <a:latin typeface="Segoe UI" pitchFamily="34" charset="0"/>
                <a:ea typeface="Segoe UI" pitchFamily="34" charset="-122"/>
                <a:cs typeface="Segoe UI" pitchFamily="34" charset="-120"/>
              </a:rPr>
              <a:t>Số nhỏ, quen thuộc</a:t>
            </a:r>
            <a:endParaRPr lang="en-US" sz="1000" dirty="0"/>
          </a:p>
        </p:txBody>
      </p:sp>
      <p:sp>
        <p:nvSpPr>
          <p:cNvPr id="26" name="Text 24"/>
          <p:cNvSpPr/>
          <p:nvPr/>
        </p:nvSpPr>
        <p:spPr>
          <a:xfrm>
            <a:off x="5029200" y="4389120"/>
            <a:ext cx="914400" cy="292608"/>
          </a:xfrm>
          <a:prstGeom prst="rect">
            <a:avLst/>
          </a:prstGeom>
          <a:noFill/>
          <a:ln/>
        </p:spPr>
        <p:txBody>
          <a:bodyPr wrap="square" lIns="0" tIns="0" rIns="0" bIns="0" rtlCol="0" anchor="ctr"/>
          <a:lstStyle/>
          <a:p>
            <a:pPr marL="0" indent="0">
              <a:buNone/>
            </a:pPr>
            <a:r>
              <a:rPr lang="en-US" sz="1100" b="1" dirty="0">
                <a:solidFill>
                  <a:srgbClr val="0F9D8F"/>
                </a:solidFill>
                <a:latin typeface="Segoe UI Semibold" pitchFamily="34" charset="0"/>
                <a:ea typeface="Segoe UI Semibold" pitchFamily="34" charset="-122"/>
                <a:cs typeface="Segoe UI Semibold" pitchFamily="34" charset="-120"/>
              </a:rPr>
              <a:t>Mức 2</a:t>
            </a:r>
            <a:endParaRPr lang="en-US" sz="1100" dirty="0"/>
          </a:p>
        </p:txBody>
      </p:sp>
      <p:sp>
        <p:nvSpPr>
          <p:cNvPr id="27" name="Shape 25"/>
          <p:cNvSpPr/>
          <p:nvPr/>
        </p:nvSpPr>
        <p:spPr>
          <a:xfrm>
            <a:off x="5029200" y="4700016"/>
            <a:ext cx="2560320" cy="146304"/>
          </a:xfrm>
          <a:prstGeom prst="roundRect">
            <a:avLst>
              <a:gd name="adj" fmla="val 50000"/>
            </a:avLst>
          </a:prstGeom>
          <a:solidFill>
            <a:srgbClr val="E5EAF1"/>
          </a:solidFill>
          <a:ln w="12700">
            <a:solidFill>
              <a:srgbClr val="E5EAF1"/>
            </a:solidFill>
            <a:prstDash val="solid"/>
          </a:ln>
        </p:spPr>
      </p:sp>
      <p:sp>
        <p:nvSpPr>
          <p:cNvPr id="28" name="Shape 26"/>
          <p:cNvSpPr/>
          <p:nvPr/>
        </p:nvSpPr>
        <p:spPr>
          <a:xfrm>
            <a:off x="5029200" y="4700016"/>
            <a:ext cx="1645920" cy="146304"/>
          </a:xfrm>
          <a:prstGeom prst="roundRect">
            <a:avLst>
              <a:gd name="adj" fmla="val 50000"/>
            </a:avLst>
          </a:prstGeom>
          <a:solidFill>
            <a:srgbClr val="0F9D8F"/>
          </a:solidFill>
          <a:ln w="12700">
            <a:solidFill>
              <a:srgbClr val="0F9D8F"/>
            </a:solidFill>
            <a:prstDash val="solid"/>
          </a:ln>
        </p:spPr>
      </p:sp>
      <p:sp>
        <p:nvSpPr>
          <p:cNvPr id="29" name="Text 27"/>
          <p:cNvSpPr/>
          <p:nvPr/>
        </p:nvSpPr>
        <p:spPr>
          <a:xfrm>
            <a:off x="5852160" y="4389120"/>
            <a:ext cx="1783080" cy="292608"/>
          </a:xfrm>
          <a:prstGeom prst="rect">
            <a:avLst/>
          </a:prstGeom>
          <a:noFill/>
          <a:ln/>
        </p:spPr>
        <p:txBody>
          <a:bodyPr wrap="square" lIns="0" tIns="0" rIns="0" bIns="0" rtlCol="0" anchor="ctr"/>
          <a:lstStyle/>
          <a:p>
            <a:pPr marL="0" indent="0" algn="r">
              <a:buNone/>
            </a:pPr>
            <a:r>
              <a:rPr lang="en-US" sz="1000" dirty="0">
                <a:solidFill>
                  <a:srgbClr val="5B6B82"/>
                </a:solidFill>
                <a:latin typeface="Segoe UI" pitchFamily="34" charset="0"/>
                <a:ea typeface="Segoe UI" pitchFamily="34" charset="-122"/>
                <a:cs typeface="Segoe UI" pitchFamily="34" charset="-120"/>
              </a:rPr>
              <a:t>Số lớn hơn, nhiều chữ số</a:t>
            </a:r>
            <a:endParaRPr lang="en-US" sz="1000" dirty="0"/>
          </a:p>
        </p:txBody>
      </p:sp>
      <p:sp>
        <p:nvSpPr>
          <p:cNvPr id="30" name="Text 28"/>
          <p:cNvSpPr/>
          <p:nvPr/>
        </p:nvSpPr>
        <p:spPr>
          <a:xfrm>
            <a:off x="5029200" y="5257800"/>
            <a:ext cx="914400" cy="292608"/>
          </a:xfrm>
          <a:prstGeom prst="rect">
            <a:avLst/>
          </a:prstGeom>
          <a:noFill/>
          <a:ln/>
        </p:spPr>
        <p:txBody>
          <a:bodyPr wrap="square" lIns="0" tIns="0" rIns="0" bIns="0" rtlCol="0" anchor="ctr"/>
          <a:lstStyle/>
          <a:p>
            <a:pPr marL="0" indent="0">
              <a:buNone/>
            </a:pPr>
            <a:r>
              <a:rPr lang="en-US" sz="1100" b="1" dirty="0">
                <a:solidFill>
                  <a:srgbClr val="0F9D8F"/>
                </a:solidFill>
                <a:latin typeface="Segoe UI Semibold" pitchFamily="34" charset="0"/>
                <a:ea typeface="Segoe UI Semibold" pitchFamily="34" charset="-122"/>
                <a:cs typeface="Segoe UI Semibold" pitchFamily="34" charset="-120"/>
              </a:rPr>
              <a:t>Mức 3</a:t>
            </a:r>
            <a:endParaRPr lang="en-US" sz="1100" dirty="0"/>
          </a:p>
        </p:txBody>
      </p:sp>
      <p:sp>
        <p:nvSpPr>
          <p:cNvPr id="31" name="Shape 29"/>
          <p:cNvSpPr/>
          <p:nvPr/>
        </p:nvSpPr>
        <p:spPr>
          <a:xfrm>
            <a:off x="5029200" y="5568696"/>
            <a:ext cx="2560320" cy="146304"/>
          </a:xfrm>
          <a:prstGeom prst="roundRect">
            <a:avLst>
              <a:gd name="adj" fmla="val 50000"/>
            </a:avLst>
          </a:prstGeom>
          <a:solidFill>
            <a:srgbClr val="E5EAF1"/>
          </a:solidFill>
          <a:ln w="12700">
            <a:solidFill>
              <a:srgbClr val="E5EAF1"/>
            </a:solidFill>
            <a:prstDash val="solid"/>
          </a:ln>
        </p:spPr>
      </p:sp>
      <p:sp>
        <p:nvSpPr>
          <p:cNvPr id="32" name="Shape 30"/>
          <p:cNvSpPr/>
          <p:nvPr/>
        </p:nvSpPr>
        <p:spPr>
          <a:xfrm>
            <a:off x="5029200" y="5568696"/>
            <a:ext cx="2377440" cy="146304"/>
          </a:xfrm>
          <a:prstGeom prst="roundRect">
            <a:avLst>
              <a:gd name="adj" fmla="val 50000"/>
            </a:avLst>
          </a:prstGeom>
          <a:solidFill>
            <a:srgbClr val="0F9D8F"/>
          </a:solidFill>
          <a:ln w="12700">
            <a:solidFill>
              <a:srgbClr val="0F9D8F"/>
            </a:solidFill>
            <a:prstDash val="solid"/>
          </a:ln>
        </p:spPr>
      </p:sp>
      <p:sp>
        <p:nvSpPr>
          <p:cNvPr id="33" name="Text 31"/>
          <p:cNvSpPr/>
          <p:nvPr/>
        </p:nvSpPr>
        <p:spPr>
          <a:xfrm>
            <a:off x="5852160" y="5257800"/>
            <a:ext cx="1783080" cy="292608"/>
          </a:xfrm>
          <a:prstGeom prst="rect">
            <a:avLst/>
          </a:prstGeom>
          <a:noFill/>
          <a:ln/>
        </p:spPr>
        <p:txBody>
          <a:bodyPr wrap="square" lIns="0" tIns="0" rIns="0" bIns="0" rtlCol="0" anchor="ctr"/>
          <a:lstStyle/>
          <a:p>
            <a:pPr marL="0" indent="0" algn="r">
              <a:buNone/>
            </a:pPr>
            <a:r>
              <a:rPr lang="en-US" sz="1000" dirty="0">
                <a:solidFill>
                  <a:srgbClr val="5B6B82"/>
                </a:solidFill>
                <a:latin typeface="Segoe UI" pitchFamily="34" charset="0"/>
                <a:ea typeface="Segoe UI" pitchFamily="34" charset="-122"/>
                <a:cs typeface="Segoe UI" pitchFamily="34" charset="-120"/>
              </a:rPr>
              <a:t>Nhiều bước tính</a:t>
            </a:r>
            <a:endParaRPr lang="en-US" sz="1000" dirty="0"/>
          </a:p>
        </p:txBody>
      </p:sp>
      <p:sp>
        <p:nvSpPr>
          <p:cNvPr id="34" name="Shape 32"/>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5" name="Shape 33"/>
          <p:cNvSpPr/>
          <p:nvPr/>
        </p:nvSpPr>
        <p:spPr>
          <a:xfrm>
            <a:off x="7955280" y="1600200"/>
            <a:ext cx="3730752" cy="4114800"/>
          </a:xfrm>
          <a:prstGeom prst="rect">
            <a:avLst/>
          </a:prstGeom>
          <a:solidFill>
            <a:srgbClr val="EAF0F7"/>
          </a:solidFill>
          <a:ln w="12700">
            <a:solidFill>
              <a:srgbClr val="9AA8BA"/>
            </a:solidFill>
            <a:prstDash val="dash"/>
          </a:ln>
        </p:spPr>
      </p:sp>
      <p:sp>
        <p:nvSpPr>
          <p:cNvPr id="36" name="Shape 34"/>
          <p:cNvSpPr/>
          <p:nvPr/>
        </p:nvSpPr>
        <p:spPr>
          <a:xfrm>
            <a:off x="9528048" y="3090672"/>
            <a:ext cx="585216" cy="420624"/>
          </a:xfrm>
          <a:prstGeom prst="rect">
            <a:avLst/>
          </a:prstGeom>
          <a:solidFill>
            <a:srgbClr val="D5DFEB"/>
          </a:solidFill>
          <a:ln w="12700">
            <a:solidFill>
              <a:srgbClr val="9AA8BA"/>
            </a:solidFill>
            <a:prstDash val="solid"/>
          </a:ln>
        </p:spPr>
      </p:sp>
      <p:sp>
        <p:nvSpPr>
          <p:cNvPr id="37" name="Shape 35"/>
          <p:cNvSpPr/>
          <p:nvPr/>
        </p:nvSpPr>
        <p:spPr>
          <a:xfrm>
            <a:off x="9701784" y="3182112"/>
            <a:ext cx="237744" cy="237744"/>
          </a:xfrm>
          <a:prstGeom prst="ellipse">
            <a:avLst/>
          </a:prstGeom>
          <a:solidFill>
            <a:srgbClr val="EAF0F7"/>
          </a:solidFill>
          <a:ln w="12700">
            <a:solidFill>
              <a:srgbClr val="9AA8BA"/>
            </a:solidFill>
            <a:prstDash val="solid"/>
          </a:ln>
        </p:spPr>
      </p:sp>
      <p:sp>
        <p:nvSpPr>
          <p:cNvPr id="38" name="Shape 36"/>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39" name="Text 37"/>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0" name="Text 38"/>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5: </a:t>
            </a:r>
            <a:r>
              <a:rPr lang="en-US" sz="1000" i="1" dirty="0">
                <a:solidFill>
                  <a:srgbClr val="1E293B"/>
                </a:solidFill>
                <a:latin typeface="Segoe UI" pitchFamily="34" charset="0"/>
                <a:ea typeface="Segoe UI" pitchFamily="34" charset="-122"/>
                <a:cs typeface="Segoe UI" pitchFamily="34" charset="-120"/>
              </a:rPr>
              <a:t>Các dạng câu hỏi có hình vẽ động bằng Canvas (góc, biểu đồ, cân, phân số)</a:t>
            </a:r>
            <a:endParaRPr lang="en-US" sz="1000" dirty="0"/>
          </a:p>
        </p:txBody>
      </p:sp>
      <p:sp>
        <p:nvSpPr>
          <p:cNvPr id="41"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42" name="Shape 40"/>
          <p:cNvSpPr/>
          <p:nvPr/>
        </p:nvSpPr>
        <p:spPr>
          <a:xfrm>
            <a:off x="502920" y="6419088"/>
            <a:ext cx="11185855" cy="0"/>
          </a:xfrm>
          <a:prstGeom prst="line">
            <a:avLst/>
          </a:prstGeom>
          <a:noFill/>
          <a:ln w="9525">
            <a:solidFill>
              <a:srgbClr val="D6DEE8"/>
            </a:solidFill>
            <a:prstDash val="solid"/>
          </a:ln>
        </p:spPr>
      </p:sp>
      <p:sp>
        <p:nvSpPr>
          <p:cNvPr id="43" name="Text 41"/>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4" name="Text 42"/>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13</a:t>
            </a:r>
            <a:endParaRPr lang="en-US" sz="1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2  ·  D) GIÁO VIÊN TỰ TẠO “KIỂU BÀI TẬP MỚI” BẰNG AI</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Từ một bài mẫu thành kho câu hỏi vô tận</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48640" y="1618488"/>
            <a:ext cx="512064" cy="512064"/>
          </a:xfrm>
          <a:prstGeom prst="ellipse">
            <a:avLst/>
          </a:prstGeom>
          <a:solidFill>
            <a:srgbClr val="0F9D8F"/>
          </a:solidFill>
          <a:ln w="12700">
            <a:solidFill>
              <a:srgbClr val="0F9D8F"/>
            </a:solidFill>
            <a:prstDash val="solid"/>
          </a:ln>
        </p:spPr>
      </p:sp>
      <p:sp>
        <p:nvSpPr>
          <p:cNvPr id="9" name="Text 7"/>
          <p:cNvSpPr/>
          <p:nvPr/>
        </p:nvSpPr>
        <p:spPr>
          <a:xfrm>
            <a:off x="548640" y="1618488"/>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1</a:t>
            </a:r>
            <a:endParaRPr lang="en-US" sz="1400" dirty="0"/>
          </a:p>
        </p:txBody>
      </p:sp>
      <p:sp>
        <p:nvSpPr>
          <p:cNvPr id="10" name="Shape 8"/>
          <p:cNvSpPr/>
          <p:nvPr/>
        </p:nvSpPr>
        <p:spPr>
          <a:xfrm>
            <a:off x="804672" y="2130552"/>
            <a:ext cx="0" cy="219456"/>
          </a:xfrm>
          <a:prstGeom prst="line">
            <a:avLst/>
          </a:prstGeom>
          <a:noFill/>
          <a:ln w="19050">
            <a:solidFill>
              <a:srgbClr val="9AA8BA"/>
            </a:solidFill>
            <a:prstDash val="solid"/>
          </a:ln>
        </p:spPr>
      </p:sp>
      <p:sp>
        <p:nvSpPr>
          <p:cNvPr id="11" name="Shape 9"/>
          <p:cNvSpPr/>
          <p:nvPr/>
        </p:nvSpPr>
        <p:spPr>
          <a:xfrm>
            <a:off x="1234440" y="1572768"/>
            <a:ext cx="6492240" cy="603504"/>
          </a:xfrm>
          <a:prstGeom prst="roundRect">
            <a:avLst>
              <a:gd name="adj" fmla="val 12121"/>
            </a:avLst>
          </a:prstGeom>
          <a:solidFill>
            <a:srgbClr val="FFFFFF"/>
          </a:solidFill>
          <a:ln w="9525">
            <a:solidFill>
              <a:srgbClr val="D6DEE8"/>
            </a:solidFill>
            <a:prstDash val="solid"/>
          </a:ln>
        </p:spPr>
      </p:sp>
      <p:sp>
        <p:nvSpPr>
          <p:cNvPr id="12" name="Text 10"/>
          <p:cNvSpPr/>
          <p:nvPr/>
        </p:nvSpPr>
        <p:spPr>
          <a:xfrm>
            <a:off x="1417320" y="1572768"/>
            <a:ext cx="1920240" cy="603504"/>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Nhập bài mẫu</a:t>
            </a:r>
            <a:endParaRPr lang="en-US" sz="1300" dirty="0"/>
          </a:p>
        </p:txBody>
      </p:sp>
      <p:sp>
        <p:nvSpPr>
          <p:cNvPr id="13" name="Text 11"/>
          <p:cNvSpPr/>
          <p:nvPr/>
        </p:nvSpPr>
        <p:spPr>
          <a:xfrm>
            <a:off x="3337560" y="1572768"/>
            <a:ext cx="4297680" cy="60350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Gõ bằng lời hoặc chụp ảnh bài trong sách/vở</a:t>
            </a:r>
            <a:endParaRPr lang="en-US" sz="1150" dirty="0"/>
          </a:p>
        </p:txBody>
      </p:sp>
      <p:sp>
        <p:nvSpPr>
          <p:cNvPr id="14" name="Shape 12"/>
          <p:cNvSpPr/>
          <p:nvPr/>
        </p:nvSpPr>
        <p:spPr>
          <a:xfrm>
            <a:off x="548640" y="2350008"/>
            <a:ext cx="512064" cy="512064"/>
          </a:xfrm>
          <a:prstGeom prst="ellipse">
            <a:avLst/>
          </a:prstGeom>
          <a:solidFill>
            <a:srgbClr val="13315C"/>
          </a:solidFill>
          <a:ln w="12700">
            <a:solidFill>
              <a:srgbClr val="13315C"/>
            </a:solidFill>
            <a:prstDash val="solid"/>
          </a:ln>
        </p:spPr>
      </p:sp>
      <p:sp>
        <p:nvSpPr>
          <p:cNvPr id="15" name="Text 13"/>
          <p:cNvSpPr/>
          <p:nvPr/>
        </p:nvSpPr>
        <p:spPr>
          <a:xfrm>
            <a:off x="548640" y="2350008"/>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2</a:t>
            </a:r>
            <a:endParaRPr lang="en-US" sz="1400" dirty="0"/>
          </a:p>
        </p:txBody>
      </p:sp>
      <p:sp>
        <p:nvSpPr>
          <p:cNvPr id="16" name="Shape 14"/>
          <p:cNvSpPr/>
          <p:nvPr/>
        </p:nvSpPr>
        <p:spPr>
          <a:xfrm>
            <a:off x="804672" y="2862072"/>
            <a:ext cx="0" cy="219456"/>
          </a:xfrm>
          <a:prstGeom prst="line">
            <a:avLst/>
          </a:prstGeom>
          <a:noFill/>
          <a:ln w="19050">
            <a:solidFill>
              <a:srgbClr val="9AA8BA"/>
            </a:solidFill>
            <a:prstDash val="solid"/>
          </a:ln>
        </p:spPr>
      </p:sp>
      <p:sp>
        <p:nvSpPr>
          <p:cNvPr id="17" name="Shape 15"/>
          <p:cNvSpPr/>
          <p:nvPr/>
        </p:nvSpPr>
        <p:spPr>
          <a:xfrm>
            <a:off x="1234440" y="2304288"/>
            <a:ext cx="6492240" cy="603504"/>
          </a:xfrm>
          <a:prstGeom prst="roundRect">
            <a:avLst>
              <a:gd name="adj" fmla="val 12121"/>
            </a:avLst>
          </a:prstGeom>
          <a:solidFill>
            <a:srgbClr val="FFFFFF"/>
          </a:solidFill>
          <a:ln w="9525">
            <a:solidFill>
              <a:srgbClr val="D6DEE8"/>
            </a:solidFill>
            <a:prstDash val="solid"/>
          </a:ln>
        </p:spPr>
      </p:sp>
      <p:sp>
        <p:nvSpPr>
          <p:cNvPr id="18" name="Text 16"/>
          <p:cNvSpPr/>
          <p:nvPr/>
        </p:nvSpPr>
        <p:spPr>
          <a:xfrm>
            <a:off x="1417320" y="2304288"/>
            <a:ext cx="1920240" cy="603504"/>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AI phân tích</a:t>
            </a:r>
            <a:endParaRPr lang="en-US" sz="1300" dirty="0"/>
          </a:p>
        </p:txBody>
      </p:sp>
      <p:sp>
        <p:nvSpPr>
          <p:cNvPr id="19" name="Text 17"/>
          <p:cNvSpPr/>
          <p:nvPr/>
        </p:nvSpPr>
        <p:spPr>
          <a:xfrm>
            <a:off x="3337560" y="2304288"/>
            <a:ext cx="4297680" cy="60350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Sinh “bản mô tả”: biến số, công thức, mẫu câu hỏi</a:t>
            </a:r>
            <a:endParaRPr lang="en-US" sz="1150" dirty="0"/>
          </a:p>
        </p:txBody>
      </p:sp>
      <p:sp>
        <p:nvSpPr>
          <p:cNvPr id="20" name="Shape 18"/>
          <p:cNvSpPr/>
          <p:nvPr/>
        </p:nvSpPr>
        <p:spPr>
          <a:xfrm>
            <a:off x="548640" y="3081528"/>
            <a:ext cx="512064" cy="512064"/>
          </a:xfrm>
          <a:prstGeom prst="ellipse">
            <a:avLst/>
          </a:prstGeom>
          <a:solidFill>
            <a:srgbClr val="0F9D8F"/>
          </a:solidFill>
          <a:ln w="12700">
            <a:solidFill>
              <a:srgbClr val="0F9D8F"/>
            </a:solidFill>
            <a:prstDash val="solid"/>
          </a:ln>
        </p:spPr>
      </p:sp>
      <p:sp>
        <p:nvSpPr>
          <p:cNvPr id="21" name="Text 19"/>
          <p:cNvSpPr/>
          <p:nvPr/>
        </p:nvSpPr>
        <p:spPr>
          <a:xfrm>
            <a:off x="548640" y="3081528"/>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3</a:t>
            </a:r>
            <a:endParaRPr lang="en-US" sz="1400" dirty="0"/>
          </a:p>
        </p:txBody>
      </p:sp>
      <p:sp>
        <p:nvSpPr>
          <p:cNvPr id="22" name="Shape 20"/>
          <p:cNvSpPr/>
          <p:nvPr/>
        </p:nvSpPr>
        <p:spPr>
          <a:xfrm>
            <a:off x="804672" y="3593592"/>
            <a:ext cx="0" cy="219456"/>
          </a:xfrm>
          <a:prstGeom prst="line">
            <a:avLst/>
          </a:prstGeom>
          <a:noFill/>
          <a:ln w="19050">
            <a:solidFill>
              <a:srgbClr val="9AA8BA"/>
            </a:solidFill>
            <a:prstDash val="solid"/>
          </a:ln>
        </p:spPr>
      </p:sp>
      <p:sp>
        <p:nvSpPr>
          <p:cNvPr id="23" name="Shape 21"/>
          <p:cNvSpPr/>
          <p:nvPr/>
        </p:nvSpPr>
        <p:spPr>
          <a:xfrm>
            <a:off x="1234440" y="3035808"/>
            <a:ext cx="6492240" cy="603504"/>
          </a:xfrm>
          <a:prstGeom prst="roundRect">
            <a:avLst>
              <a:gd name="adj" fmla="val 12121"/>
            </a:avLst>
          </a:prstGeom>
          <a:solidFill>
            <a:srgbClr val="FFFFFF"/>
          </a:solidFill>
          <a:ln w="9525">
            <a:solidFill>
              <a:srgbClr val="D6DEE8"/>
            </a:solidFill>
            <a:prstDash val="solid"/>
          </a:ln>
        </p:spPr>
      </p:sp>
      <p:sp>
        <p:nvSpPr>
          <p:cNvPr id="24" name="Text 22"/>
          <p:cNvSpPr/>
          <p:nvPr/>
        </p:nvSpPr>
        <p:spPr>
          <a:xfrm>
            <a:off x="1417320" y="3035808"/>
            <a:ext cx="1920240" cy="603504"/>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Biến thể ngữ cảnh</a:t>
            </a:r>
            <a:endParaRPr lang="en-US" sz="1300" dirty="0"/>
          </a:p>
        </p:txBody>
      </p:sp>
      <p:sp>
        <p:nvSpPr>
          <p:cNvPr id="25" name="Text 23"/>
          <p:cNvSpPr/>
          <p:nvPr/>
        </p:nvSpPr>
        <p:spPr>
          <a:xfrm>
            <a:off x="3337560" y="3035808"/>
            <a:ext cx="4297680" cy="60350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VD: tạ muối → cân lợn (kg) → bán vở (quyển)</a:t>
            </a:r>
            <a:endParaRPr lang="en-US" sz="1150" dirty="0"/>
          </a:p>
        </p:txBody>
      </p:sp>
      <p:sp>
        <p:nvSpPr>
          <p:cNvPr id="26" name="Shape 24"/>
          <p:cNvSpPr/>
          <p:nvPr/>
        </p:nvSpPr>
        <p:spPr>
          <a:xfrm>
            <a:off x="548640" y="3813048"/>
            <a:ext cx="512064" cy="512064"/>
          </a:xfrm>
          <a:prstGeom prst="ellipse">
            <a:avLst/>
          </a:prstGeom>
          <a:solidFill>
            <a:srgbClr val="13315C"/>
          </a:solidFill>
          <a:ln w="12700">
            <a:solidFill>
              <a:srgbClr val="13315C"/>
            </a:solidFill>
            <a:prstDash val="solid"/>
          </a:ln>
        </p:spPr>
      </p:sp>
      <p:sp>
        <p:nvSpPr>
          <p:cNvPr id="27" name="Text 25"/>
          <p:cNvSpPr/>
          <p:nvPr/>
        </p:nvSpPr>
        <p:spPr>
          <a:xfrm>
            <a:off x="548640" y="3813048"/>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4</a:t>
            </a:r>
            <a:endParaRPr lang="en-US" sz="1400" dirty="0"/>
          </a:p>
        </p:txBody>
      </p:sp>
      <p:sp>
        <p:nvSpPr>
          <p:cNvPr id="28" name="Shape 26"/>
          <p:cNvSpPr/>
          <p:nvPr/>
        </p:nvSpPr>
        <p:spPr>
          <a:xfrm>
            <a:off x="804672" y="4325112"/>
            <a:ext cx="0" cy="219456"/>
          </a:xfrm>
          <a:prstGeom prst="line">
            <a:avLst/>
          </a:prstGeom>
          <a:noFill/>
          <a:ln w="19050">
            <a:solidFill>
              <a:srgbClr val="9AA8BA"/>
            </a:solidFill>
            <a:prstDash val="solid"/>
          </a:ln>
        </p:spPr>
      </p:sp>
      <p:sp>
        <p:nvSpPr>
          <p:cNvPr id="29" name="Shape 27"/>
          <p:cNvSpPr/>
          <p:nvPr/>
        </p:nvSpPr>
        <p:spPr>
          <a:xfrm>
            <a:off x="1234440" y="3767328"/>
            <a:ext cx="6492240" cy="603504"/>
          </a:xfrm>
          <a:prstGeom prst="roundRect">
            <a:avLst>
              <a:gd name="adj" fmla="val 12121"/>
            </a:avLst>
          </a:prstGeom>
          <a:solidFill>
            <a:srgbClr val="FFFFFF"/>
          </a:solidFill>
          <a:ln w="9525">
            <a:solidFill>
              <a:srgbClr val="D6DEE8"/>
            </a:solidFill>
            <a:prstDash val="solid"/>
          </a:ln>
        </p:spPr>
      </p:sp>
      <p:sp>
        <p:nvSpPr>
          <p:cNvPr id="30" name="Text 28"/>
          <p:cNvSpPr/>
          <p:nvPr/>
        </p:nvSpPr>
        <p:spPr>
          <a:xfrm>
            <a:off x="1417320" y="3767328"/>
            <a:ext cx="1920240" cy="603504"/>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Sinh câu hỏi thử</a:t>
            </a:r>
            <a:endParaRPr lang="en-US" sz="1300" dirty="0"/>
          </a:p>
        </p:txBody>
      </p:sp>
      <p:sp>
        <p:nvSpPr>
          <p:cNvPr id="31" name="Text 29"/>
          <p:cNvSpPr/>
          <p:nvPr/>
        </p:nvSpPr>
        <p:spPr>
          <a:xfrm>
            <a:off x="3337560" y="3767328"/>
            <a:ext cx="4297680" cy="60350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Xem trước, chỉnh sửa rồi lưu lại</a:t>
            </a:r>
            <a:endParaRPr lang="en-US" sz="1150" dirty="0"/>
          </a:p>
        </p:txBody>
      </p:sp>
      <p:sp>
        <p:nvSpPr>
          <p:cNvPr id="32" name="Shape 30"/>
          <p:cNvSpPr/>
          <p:nvPr/>
        </p:nvSpPr>
        <p:spPr>
          <a:xfrm>
            <a:off x="548640" y="4544568"/>
            <a:ext cx="512064" cy="512064"/>
          </a:xfrm>
          <a:prstGeom prst="ellipse">
            <a:avLst/>
          </a:prstGeom>
          <a:solidFill>
            <a:srgbClr val="0F9D8F"/>
          </a:solidFill>
          <a:ln w="12700">
            <a:solidFill>
              <a:srgbClr val="0F9D8F"/>
            </a:solidFill>
            <a:prstDash val="solid"/>
          </a:ln>
        </p:spPr>
      </p:sp>
      <p:sp>
        <p:nvSpPr>
          <p:cNvPr id="33" name="Text 31"/>
          <p:cNvSpPr/>
          <p:nvPr/>
        </p:nvSpPr>
        <p:spPr>
          <a:xfrm>
            <a:off x="548640" y="4544568"/>
            <a:ext cx="512064" cy="512064"/>
          </a:xfrm>
          <a:prstGeom prst="rect">
            <a:avLst/>
          </a:prstGeom>
          <a:noFill/>
          <a:ln/>
        </p:spPr>
        <p:txBody>
          <a:bodyPr wrap="square" lIns="0" tIns="0" rIns="0" bIns="0" rtlCol="0" anchor="ctr"/>
          <a:lstStyle/>
          <a:p>
            <a:pPr marL="0" indent="0" algn="ctr">
              <a:buNone/>
            </a:pPr>
            <a:r>
              <a:rPr lang="en-US" sz="1400" b="1" dirty="0">
                <a:solidFill>
                  <a:srgbClr val="FFFFFF"/>
                </a:solidFill>
                <a:latin typeface="Segoe UI Semibold" pitchFamily="34" charset="0"/>
                <a:ea typeface="Segoe UI Semibold" pitchFamily="34" charset="-122"/>
                <a:cs typeface="Segoe UI Semibold" pitchFamily="34" charset="-120"/>
              </a:rPr>
              <a:t>5</a:t>
            </a:r>
            <a:endParaRPr lang="en-US" sz="1400" dirty="0"/>
          </a:p>
        </p:txBody>
      </p:sp>
      <p:sp>
        <p:nvSpPr>
          <p:cNvPr id="34" name="Shape 32"/>
          <p:cNvSpPr/>
          <p:nvPr/>
        </p:nvSpPr>
        <p:spPr>
          <a:xfrm>
            <a:off x="1234440" y="4498848"/>
            <a:ext cx="6492240" cy="603504"/>
          </a:xfrm>
          <a:prstGeom prst="roundRect">
            <a:avLst>
              <a:gd name="adj" fmla="val 12121"/>
            </a:avLst>
          </a:prstGeom>
          <a:solidFill>
            <a:srgbClr val="FFFFFF"/>
          </a:solidFill>
          <a:ln w="9525">
            <a:solidFill>
              <a:srgbClr val="D6DEE8"/>
            </a:solidFill>
            <a:prstDash val="solid"/>
          </a:ln>
        </p:spPr>
      </p:sp>
      <p:sp>
        <p:nvSpPr>
          <p:cNvPr id="35" name="Text 33"/>
          <p:cNvSpPr/>
          <p:nvPr/>
        </p:nvSpPr>
        <p:spPr>
          <a:xfrm>
            <a:off x="1417320" y="4498848"/>
            <a:ext cx="1920240" cy="603504"/>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Gắn vào ải</a:t>
            </a:r>
            <a:endParaRPr lang="en-US" sz="1300" dirty="0"/>
          </a:p>
        </p:txBody>
      </p:sp>
      <p:sp>
        <p:nvSpPr>
          <p:cNvPr id="36" name="Text 34"/>
          <p:cNvSpPr/>
          <p:nvPr/>
        </p:nvSpPr>
        <p:spPr>
          <a:xfrm>
            <a:off x="3337560" y="4498848"/>
            <a:ext cx="4297680" cy="603504"/>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Một hoặc nhiều ải, trọng số tùy ý</a:t>
            </a:r>
            <a:endParaRPr lang="en-US" sz="1150" dirty="0"/>
          </a:p>
        </p:txBody>
      </p:sp>
      <p:sp>
        <p:nvSpPr>
          <p:cNvPr id="37" name="Shape 35"/>
          <p:cNvSpPr/>
          <p:nvPr/>
        </p:nvSpPr>
        <p:spPr>
          <a:xfrm>
            <a:off x="502920" y="5303520"/>
            <a:ext cx="7223760" cy="868680"/>
          </a:xfrm>
          <a:prstGeom prst="roundRect">
            <a:avLst>
              <a:gd name="adj" fmla="val 8421"/>
            </a:avLst>
          </a:prstGeom>
          <a:solidFill>
            <a:srgbClr val="FDF1CC"/>
          </a:solidFill>
          <a:ln w="9525">
            <a:solidFill>
              <a:srgbClr val="FDF1CC"/>
            </a:solidFill>
            <a:prstDash val="solid"/>
          </a:ln>
        </p:spPr>
      </p:sp>
      <p:sp>
        <p:nvSpPr>
          <p:cNvPr id="38" name="Text 36"/>
          <p:cNvSpPr/>
          <p:nvPr/>
        </p:nvSpPr>
        <p:spPr>
          <a:xfrm>
            <a:off x="731520" y="5349240"/>
            <a:ext cx="6858000" cy="777240"/>
          </a:xfrm>
          <a:prstGeom prst="rect">
            <a:avLst/>
          </a:prstGeom>
          <a:noFill/>
          <a:ln/>
        </p:spPr>
        <p:txBody>
          <a:bodyPr wrap="square" lIns="0" tIns="0" rIns="0" bIns="0" rtlCol="0" anchor="ctr"/>
          <a:lstStyle/>
          <a:p>
            <a:pPr marL="0" indent="0">
              <a:buNone/>
            </a:pPr>
            <a:r>
              <a:rPr lang="en-US" sz="1150" b="1" dirty="0">
                <a:solidFill>
                  <a:srgbClr val="A06E00"/>
                </a:solidFill>
                <a:latin typeface="Segoe UI Semibold" pitchFamily="34" charset="0"/>
                <a:ea typeface="Segoe UI Semibold" pitchFamily="34" charset="-122"/>
                <a:cs typeface="Segoe UI Semibold" pitchFamily="34" charset="-120"/>
              </a:rPr>
              <a:t>An toàn: </a:t>
            </a:r>
            <a:r>
              <a:rPr lang="en-US" sz="1150" dirty="0">
                <a:solidFill>
                  <a:srgbClr val="1E293B"/>
                </a:solidFill>
                <a:latin typeface="Segoe UI" pitchFamily="34" charset="0"/>
                <a:ea typeface="Segoe UI" pitchFamily="34" charset="-122"/>
                <a:cs typeface="Segoe UI" pitchFamily="34" charset="-120"/>
              </a:rPr>
              <a:t>AI không sinh mã lệnh chạy trực tiếp, chỉ sinh “bản mô tả” có cấu trúc; phần mềm dùng bộ diễn giải riêng để tạo câu hỏi – số liệu luôn khớp hình vẽ và đáp án.</a:t>
            </a:r>
            <a:endParaRPr lang="en-US" sz="1150" dirty="0"/>
          </a:p>
        </p:txBody>
      </p:sp>
      <p:sp>
        <p:nvSpPr>
          <p:cNvPr id="39" name="Shape 37"/>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40" name="Shape 38"/>
          <p:cNvSpPr/>
          <p:nvPr/>
        </p:nvSpPr>
        <p:spPr>
          <a:xfrm>
            <a:off x="7955280" y="1600200"/>
            <a:ext cx="3730752" cy="4114800"/>
          </a:xfrm>
          <a:prstGeom prst="rect">
            <a:avLst/>
          </a:prstGeom>
          <a:solidFill>
            <a:srgbClr val="EAF0F7"/>
          </a:solidFill>
          <a:ln w="12700">
            <a:solidFill>
              <a:srgbClr val="9AA8BA"/>
            </a:solidFill>
            <a:prstDash val="dash"/>
          </a:ln>
        </p:spPr>
      </p:sp>
      <p:sp>
        <p:nvSpPr>
          <p:cNvPr id="41" name="Shape 39"/>
          <p:cNvSpPr/>
          <p:nvPr/>
        </p:nvSpPr>
        <p:spPr>
          <a:xfrm>
            <a:off x="9528048" y="3090672"/>
            <a:ext cx="585216" cy="420624"/>
          </a:xfrm>
          <a:prstGeom prst="rect">
            <a:avLst/>
          </a:prstGeom>
          <a:solidFill>
            <a:srgbClr val="D5DFEB"/>
          </a:solidFill>
          <a:ln w="12700">
            <a:solidFill>
              <a:srgbClr val="9AA8BA"/>
            </a:solidFill>
            <a:prstDash val="solid"/>
          </a:ln>
        </p:spPr>
      </p:sp>
      <p:sp>
        <p:nvSpPr>
          <p:cNvPr id="42" name="Shape 40"/>
          <p:cNvSpPr/>
          <p:nvPr/>
        </p:nvSpPr>
        <p:spPr>
          <a:xfrm>
            <a:off x="9701784" y="3182112"/>
            <a:ext cx="237744" cy="237744"/>
          </a:xfrm>
          <a:prstGeom prst="ellipse">
            <a:avLst/>
          </a:prstGeom>
          <a:solidFill>
            <a:srgbClr val="EAF0F7"/>
          </a:solidFill>
          <a:ln w="12700">
            <a:solidFill>
              <a:srgbClr val="9AA8BA"/>
            </a:solidFill>
            <a:prstDash val="solid"/>
          </a:ln>
        </p:spPr>
      </p:sp>
      <p:sp>
        <p:nvSpPr>
          <p:cNvPr id="43" name="Shape 41"/>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44" name="Text 42"/>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5" name="Text 43"/>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6: </a:t>
            </a:r>
            <a:r>
              <a:rPr lang="en-US" sz="1000" i="1" dirty="0">
                <a:solidFill>
                  <a:srgbClr val="1E293B"/>
                </a:solidFill>
                <a:latin typeface="Segoe UI" pitchFamily="34" charset="0"/>
                <a:ea typeface="Segoe UI" pitchFamily="34" charset="-122"/>
                <a:cs typeface="Segoe UI" pitchFamily="34" charset="-120"/>
              </a:rPr>
              <a:t>GV tạo “kiểu bài tập mới” từ bài mẫu; AI sinh bản mô tả và biến thể ngữ cảnh</a:t>
            </a:r>
            <a:endParaRPr lang="en-US" sz="1000" dirty="0"/>
          </a:p>
        </p:txBody>
      </p:sp>
      <p:sp>
        <p:nvSpPr>
          <p:cNvPr id="46"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47" name="Shape 45"/>
          <p:cNvSpPr/>
          <p:nvPr/>
        </p:nvSpPr>
        <p:spPr>
          <a:xfrm>
            <a:off x="502920" y="6419088"/>
            <a:ext cx="11185855" cy="0"/>
          </a:xfrm>
          <a:prstGeom prst="line">
            <a:avLst/>
          </a:prstGeom>
          <a:noFill/>
          <a:ln w="9525">
            <a:solidFill>
              <a:srgbClr val="D6DEE8"/>
            </a:solidFill>
            <a:prstDash val="solid"/>
          </a:ln>
        </p:spPr>
      </p:sp>
      <p:sp>
        <p:nvSpPr>
          <p:cNvPr id="48" name="Text 46"/>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9" name="Text 47"/>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14</a:t>
            </a:r>
            <a:endParaRPr lang="en-US" sz="1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2  ·  Đ) BA CẤP ĐỘ HUY HIỆU VÀ KHẢ NĂNG TÙY CHỈNH</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Phá ải: Vàng – Bạc – Đồng</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Text 6"/>
          <p:cNvSpPr/>
          <p:nvPr/>
        </p:nvSpPr>
        <p:spPr>
          <a:xfrm>
            <a:off x="502920" y="1481328"/>
            <a:ext cx="7223760" cy="274320"/>
          </a:xfrm>
          <a:prstGeom prst="rect">
            <a:avLst/>
          </a:prstGeom>
          <a:noFill/>
          <a:ln/>
        </p:spPr>
        <p:txBody>
          <a:bodyPr wrap="square" lIns="0" tIns="0" rIns="0" bIns="0" rtlCol="0" anchor="ctr"/>
          <a:lstStyle/>
          <a:p>
            <a:pPr marL="0" indent="0">
              <a:buNone/>
            </a:pPr>
            <a:r>
              <a:rPr lang="en-US" sz="1150" b="1" dirty="0">
                <a:solidFill>
                  <a:srgbClr val="5B6B82"/>
                </a:solidFill>
                <a:latin typeface="Segoe UI Semibold" pitchFamily="34" charset="0"/>
                <a:ea typeface="Segoe UI Semibold" pitchFamily="34" charset="-122"/>
                <a:cs typeface="Segoe UI Semibold" pitchFamily="34" charset="-120"/>
              </a:rPr>
              <a:t>Bảng 3. Ba cấp độ “phá ải” mặc định trong phần mềm</a:t>
            </a:r>
            <a:endParaRPr lang="en-US" sz="1150" dirty="0"/>
          </a:p>
        </p:txBody>
      </p:sp>
      <p:sp>
        <p:nvSpPr>
          <p:cNvPr id="9" name="Shape 7"/>
          <p:cNvSpPr/>
          <p:nvPr/>
        </p:nvSpPr>
        <p:spPr>
          <a:xfrm>
            <a:off x="502920" y="1828800"/>
            <a:ext cx="2286000" cy="2606040"/>
          </a:xfrm>
          <a:prstGeom prst="roundRect">
            <a:avLst>
              <a:gd name="adj" fmla="val 320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0" name="Shape 8"/>
          <p:cNvSpPr/>
          <p:nvPr/>
        </p:nvSpPr>
        <p:spPr>
          <a:xfrm>
            <a:off x="1234440" y="1993392"/>
            <a:ext cx="822960" cy="822960"/>
          </a:xfrm>
          <a:prstGeom prst="ellipse">
            <a:avLst/>
          </a:prstGeom>
          <a:solidFill>
            <a:srgbClr val="E0A800"/>
          </a:solidFill>
          <a:ln w="38100">
            <a:solidFill>
              <a:srgbClr val="FFFFFF"/>
            </a:solidFill>
            <a:prstDash val="solid"/>
          </a:ln>
        </p:spPr>
      </p:sp>
      <p:sp>
        <p:nvSpPr>
          <p:cNvPr id="11" name="Text 9"/>
          <p:cNvSpPr/>
          <p:nvPr/>
        </p:nvSpPr>
        <p:spPr>
          <a:xfrm>
            <a:off x="1234440" y="1993392"/>
            <a:ext cx="822960" cy="822960"/>
          </a:xfrm>
          <a:prstGeom prst="rect">
            <a:avLst/>
          </a:prstGeom>
          <a:noFill/>
          <a:ln/>
        </p:spPr>
        <p:txBody>
          <a:bodyPr wrap="square" lIns="0" tIns="0" rIns="0" bIns="0" rtlCol="0" anchor="ctr"/>
          <a:lstStyle/>
          <a:p>
            <a:pPr marL="0" indent="0" algn="ctr">
              <a:buNone/>
            </a:pPr>
            <a:r>
              <a:rPr lang="en-US" sz="2400" b="1" dirty="0">
                <a:solidFill>
                  <a:srgbClr val="FFFFFF"/>
                </a:solidFill>
                <a:latin typeface="Segoe UI Semibold" pitchFamily="34" charset="0"/>
                <a:ea typeface="Segoe UI Semibold" pitchFamily="34" charset="-122"/>
                <a:cs typeface="Segoe UI Semibold" pitchFamily="34" charset="-120"/>
              </a:rPr>
              <a:t>1</a:t>
            </a:r>
            <a:endParaRPr lang="en-US" sz="2400" dirty="0"/>
          </a:p>
        </p:txBody>
      </p:sp>
      <p:sp>
        <p:nvSpPr>
          <p:cNvPr id="12" name="Text 10"/>
          <p:cNvSpPr/>
          <p:nvPr/>
        </p:nvSpPr>
        <p:spPr>
          <a:xfrm>
            <a:off x="502920" y="2852928"/>
            <a:ext cx="2286000" cy="365760"/>
          </a:xfrm>
          <a:prstGeom prst="rect">
            <a:avLst/>
          </a:prstGeom>
          <a:noFill/>
          <a:ln/>
        </p:spPr>
        <p:txBody>
          <a:bodyPr wrap="square" lIns="0" tIns="0" rIns="0" bIns="0" rtlCol="0" anchor="ctr"/>
          <a:lstStyle/>
          <a:p>
            <a:pPr marL="0" indent="0" algn="ctr">
              <a:buNone/>
            </a:pPr>
            <a:r>
              <a:rPr lang="en-US" sz="1500" b="1" kern="0" spc="200" dirty="0">
                <a:solidFill>
                  <a:srgbClr val="E0A800"/>
                </a:solidFill>
                <a:latin typeface="Segoe UI Semibold" pitchFamily="34" charset="0"/>
                <a:ea typeface="Segoe UI Semibold" pitchFamily="34" charset="-122"/>
                <a:cs typeface="Segoe UI Semibold" pitchFamily="34" charset="-120"/>
              </a:rPr>
              <a:t>VÀNG</a:t>
            </a:r>
            <a:endParaRPr lang="en-US" sz="1500" dirty="0"/>
          </a:p>
        </p:txBody>
      </p:sp>
      <p:sp>
        <p:nvSpPr>
          <p:cNvPr id="13" name="Text 11"/>
          <p:cNvSpPr/>
          <p:nvPr/>
        </p:nvSpPr>
        <p:spPr>
          <a:xfrm>
            <a:off x="502920" y="3200400"/>
            <a:ext cx="2286000" cy="502920"/>
          </a:xfrm>
          <a:prstGeom prst="rect">
            <a:avLst/>
          </a:prstGeom>
          <a:noFill/>
          <a:ln/>
        </p:spPr>
        <p:txBody>
          <a:bodyPr wrap="square" lIns="0" tIns="0" rIns="0" bIns="0" rtlCol="0" anchor="ctr"/>
          <a:lstStyle/>
          <a:p>
            <a:pPr marL="0" indent="0" algn="ctr">
              <a:buNone/>
            </a:pPr>
            <a:r>
              <a:rPr lang="en-US" sz="2400" b="1" dirty="0">
                <a:solidFill>
                  <a:srgbClr val="0B2545"/>
                </a:solidFill>
                <a:latin typeface="Segoe UI Semibold" pitchFamily="34" charset="0"/>
                <a:ea typeface="Segoe UI Semibold" pitchFamily="34" charset="-122"/>
                <a:cs typeface="Segoe UI Semibold" pitchFamily="34" charset="-120"/>
              </a:rPr>
              <a:t>10/10</a:t>
            </a:r>
            <a:endParaRPr lang="en-US" sz="2400" dirty="0"/>
          </a:p>
        </p:txBody>
      </p:sp>
      <p:sp>
        <p:nvSpPr>
          <p:cNvPr id="14" name="Text 12"/>
          <p:cNvSpPr/>
          <p:nvPr/>
        </p:nvSpPr>
        <p:spPr>
          <a:xfrm>
            <a:off x="502920" y="3703320"/>
            <a:ext cx="2286000" cy="320040"/>
          </a:xfrm>
          <a:prstGeom prst="rect">
            <a:avLst/>
          </a:prstGeom>
          <a:noFill/>
          <a:ln/>
        </p:spPr>
        <p:txBody>
          <a:bodyPr wrap="square" lIns="0" tIns="0" rIns="0" bIns="0" rtlCol="0" anchor="ctr"/>
          <a:lstStyle/>
          <a:p>
            <a:pPr marL="0" indent="0" algn="ctr">
              <a:buNone/>
            </a:pPr>
            <a:r>
              <a:rPr lang="en-US" sz="1100" dirty="0">
                <a:solidFill>
                  <a:srgbClr val="5B6B82"/>
                </a:solidFill>
                <a:latin typeface="Segoe UI" pitchFamily="34" charset="0"/>
                <a:ea typeface="Segoe UI" pitchFamily="34" charset="-122"/>
                <a:cs typeface="Segoe UI" pitchFamily="34" charset="-120"/>
              </a:rPr>
              <a:t>câu đúng  ·  30 phút</a:t>
            </a:r>
            <a:endParaRPr lang="en-US" sz="1100" dirty="0"/>
          </a:p>
        </p:txBody>
      </p:sp>
      <p:sp>
        <p:nvSpPr>
          <p:cNvPr id="15" name="Text 13"/>
          <p:cNvSpPr/>
          <p:nvPr/>
        </p:nvSpPr>
        <p:spPr>
          <a:xfrm>
            <a:off x="502920" y="4023360"/>
            <a:ext cx="2286000" cy="274320"/>
          </a:xfrm>
          <a:prstGeom prst="rect">
            <a:avLst/>
          </a:prstGeom>
          <a:noFill/>
          <a:ln/>
        </p:spPr>
        <p:txBody>
          <a:bodyPr wrap="square" lIns="0" tIns="0" rIns="0" bIns="0" rtlCol="0" anchor="ctr"/>
          <a:lstStyle/>
          <a:p>
            <a:pPr marL="0" indent="0" algn="ctr">
              <a:buNone/>
            </a:pPr>
            <a:r>
              <a:rPr lang="en-US" sz="950" dirty="0">
                <a:solidFill>
                  <a:srgbClr val="9AA8BA"/>
                </a:solidFill>
                <a:latin typeface="Segoe UI" pitchFamily="34" charset="0"/>
                <a:ea typeface="Segoe UI" pitchFamily="34" charset="-122"/>
                <a:cs typeface="Segoe UI" pitchFamily="34" charset="-120"/>
              </a:rPr>
              <a:t>Tổng 10 câu</a:t>
            </a:r>
            <a:endParaRPr lang="en-US" sz="950" dirty="0"/>
          </a:p>
        </p:txBody>
      </p:sp>
      <p:sp>
        <p:nvSpPr>
          <p:cNvPr id="16" name="Shape 14"/>
          <p:cNvSpPr/>
          <p:nvPr/>
        </p:nvSpPr>
        <p:spPr>
          <a:xfrm>
            <a:off x="2935224" y="1828800"/>
            <a:ext cx="2286000" cy="2606040"/>
          </a:xfrm>
          <a:prstGeom prst="roundRect">
            <a:avLst>
              <a:gd name="adj" fmla="val 320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7" name="Shape 15"/>
          <p:cNvSpPr/>
          <p:nvPr/>
        </p:nvSpPr>
        <p:spPr>
          <a:xfrm>
            <a:off x="3666744" y="1993392"/>
            <a:ext cx="822960" cy="822960"/>
          </a:xfrm>
          <a:prstGeom prst="ellipse">
            <a:avLst/>
          </a:prstGeom>
          <a:solidFill>
            <a:srgbClr val="8E9AAB"/>
          </a:solidFill>
          <a:ln w="38100">
            <a:solidFill>
              <a:srgbClr val="FFFFFF"/>
            </a:solidFill>
            <a:prstDash val="solid"/>
          </a:ln>
        </p:spPr>
      </p:sp>
      <p:sp>
        <p:nvSpPr>
          <p:cNvPr id="18" name="Text 16"/>
          <p:cNvSpPr/>
          <p:nvPr/>
        </p:nvSpPr>
        <p:spPr>
          <a:xfrm>
            <a:off x="3666744" y="1993392"/>
            <a:ext cx="822960" cy="822960"/>
          </a:xfrm>
          <a:prstGeom prst="rect">
            <a:avLst/>
          </a:prstGeom>
          <a:noFill/>
          <a:ln/>
        </p:spPr>
        <p:txBody>
          <a:bodyPr wrap="square" lIns="0" tIns="0" rIns="0" bIns="0" rtlCol="0" anchor="ctr"/>
          <a:lstStyle/>
          <a:p>
            <a:pPr marL="0" indent="0" algn="ctr">
              <a:buNone/>
            </a:pPr>
            <a:r>
              <a:rPr lang="en-US" sz="2400" b="1" dirty="0">
                <a:solidFill>
                  <a:srgbClr val="FFFFFF"/>
                </a:solidFill>
                <a:latin typeface="Segoe UI Semibold" pitchFamily="34" charset="0"/>
                <a:ea typeface="Segoe UI Semibold" pitchFamily="34" charset="-122"/>
                <a:cs typeface="Segoe UI Semibold" pitchFamily="34" charset="-120"/>
              </a:rPr>
              <a:t>2</a:t>
            </a:r>
            <a:endParaRPr lang="en-US" sz="2400" dirty="0"/>
          </a:p>
        </p:txBody>
      </p:sp>
      <p:sp>
        <p:nvSpPr>
          <p:cNvPr id="19" name="Text 17"/>
          <p:cNvSpPr/>
          <p:nvPr/>
        </p:nvSpPr>
        <p:spPr>
          <a:xfrm>
            <a:off x="2935224" y="2852928"/>
            <a:ext cx="2286000" cy="365760"/>
          </a:xfrm>
          <a:prstGeom prst="rect">
            <a:avLst/>
          </a:prstGeom>
          <a:noFill/>
          <a:ln/>
        </p:spPr>
        <p:txBody>
          <a:bodyPr wrap="square" lIns="0" tIns="0" rIns="0" bIns="0" rtlCol="0" anchor="ctr"/>
          <a:lstStyle/>
          <a:p>
            <a:pPr marL="0" indent="0" algn="ctr">
              <a:buNone/>
            </a:pPr>
            <a:r>
              <a:rPr lang="en-US" sz="1500" b="1" kern="0" spc="200" dirty="0">
                <a:solidFill>
                  <a:srgbClr val="8E9AAB"/>
                </a:solidFill>
                <a:latin typeface="Segoe UI Semibold" pitchFamily="34" charset="0"/>
                <a:ea typeface="Segoe UI Semibold" pitchFamily="34" charset="-122"/>
                <a:cs typeface="Segoe UI Semibold" pitchFamily="34" charset="-120"/>
              </a:rPr>
              <a:t>BẠC</a:t>
            </a:r>
            <a:endParaRPr lang="en-US" sz="1500" dirty="0"/>
          </a:p>
        </p:txBody>
      </p:sp>
      <p:sp>
        <p:nvSpPr>
          <p:cNvPr id="20" name="Text 18"/>
          <p:cNvSpPr/>
          <p:nvPr/>
        </p:nvSpPr>
        <p:spPr>
          <a:xfrm>
            <a:off x="2935224" y="3200400"/>
            <a:ext cx="2286000" cy="502920"/>
          </a:xfrm>
          <a:prstGeom prst="rect">
            <a:avLst/>
          </a:prstGeom>
          <a:noFill/>
          <a:ln/>
        </p:spPr>
        <p:txBody>
          <a:bodyPr wrap="square" lIns="0" tIns="0" rIns="0" bIns="0" rtlCol="0" anchor="ctr"/>
          <a:lstStyle/>
          <a:p>
            <a:pPr marL="0" indent="0" algn="ctr">
              <a:buNone/>
            </a:pPr>
            <a:r>
              <a:rPr lang="en-US" sz="2400" b="1" dirty="0">
                <a:solidFill>
                  <a:srgbClr val="0B2545"/>
                </a:solidFill>
                <a:latin typeface="Segoe UI Semibold" pitchFamily="34" charset="0"/>
                <a:ea typeface="Segoe UI Semibold" pitchFamily="34" charset="-122"/>
                <a:cs typeface="Segoe UI Semibold" pitchFamily="34" charset="-120"/>
              </a:rPr>
              <a:t>9/10</a:t>
            </a:r>
            <a:endParaRPr lang="en-US" sz="2400" dirty="0"/>
          </a:p>
        </p:txBody>
      </p:sp>
      <p:sp>
        <p:nvSpPr>
          <p:cNvPr id="21" name="Text 19"/>
          <p:cNvSpPr/>
          <p:nvPr/>
        </p:nvSpPr>
        <p:spPr>
          <a:xfrm>
            <a:off x="2935224" y="3703320"/>
            <a:ext cx="2286000" cy="320040"/>
          </a:xfrm>
          <a:prstGeom prst="rect">
            <a:avLst/>
          </a:prstGeom>
          <a:noFill/>
          <a:ln/>
        </p:spPr>
        <p:txBody>
          <a:bodyPr wrap="square" lIns="0" tIns="0" rIns="0" bIns="0" rtlCol="0" anchor="ctr"/>
          <a:lstStyle/>
          <a:p>
            <a:pPr marL="0" indent="0" algn="ctr">
              <a:buNone/>
            </a:pPr>
            <a:r>
              <a:rPr lang="en-US" sz="1100" dirty="0">
                <a:solidFill>
                  <a:srgbClr val="5B6B82"/>
                </a:solidFill>
                <a:latin typeface="Segoe UI" pitchFamily="34" charset="0"/>
                <a:ea typeface="Segoe UI" pitchFamily="34" charset="-122"/>
                <a:cs typeface="Segoe UI" pitchFamily="34" charset="-120"/>
              </a:rPr>
              <a:t>câu đúng  ·  35 phút</a:t>
            </a:r>
            <a:endParaRPr lang="en-US" sz="1100" dirty="0"/>
          </a:p>
        </p:txBody>
      </p:sp>
      <p:sp>
        <p:nvSpPr>
          <p:cNvPr id="22" name="Text 20"/>
          <p:cNvSpPr/>
          <p:nvPr/>
        </p:nvSpPr>
        <p:spPr>
          <a:xfrm>
            <a:off x="2935224" y="4023360"/>
            <a:ext cx="2286000" cy="274320"/>
          </a:xfrm>
          <a:prstGeom prst="rect">
            <a:avLst/>
          </a:prstGeom>
          <a:noFill/>
          <a:ln/>
        </p:spPr>
        <p:txBody>
          <a:bodyPr wrap="square" lIns="0" tIns="0" rIns="0" bIns="0" rtlCol="0" anchor="ctr"/>
          <a:lstStyle/>
          <a:p>
            <a:pPr marL="0" indent="0" algn="ctr">
              <a:buNone/>
            </a:pPr>
            <a:r>
              <a:rPr lang="en-US" sz="950" dirty="0">
                <a:solidFill>
                  <a:srgbClr val="9AA8BA"/>
                </a:solidFill>
                <a:latin typeface="Segoe UI" pitchFamily="34" charset="0"/>
                <a:ea typeface="Segoe UI" pitchFamily="34" charset="-122"/>
                <a:cs typeface="Segoe UI" pitchFamily="34" charset="-120"/>
              </a:rPr>
              <a:t>Tổng 10 câu</a:t>
            </a:r>
            <a:endParaRPr lang="en-US" sz="950" dirty="0"/>
          </a:p>
        </p:txBody>
      </p:sp>
      <p:sp>
        <p:nvSpPr>
          <p:cNvPr id="23" name="Shape 21"/>
          <p:cNvSpPr/>
          <p:nvPr/>
        </p:nvSpPr>
        <p:spPr>
          <a:xfrm>
            <a:off x="5367528" y="1828800"/>
            <a:ext cx="2286000" cy="2606040"/>
          </a:xfrm>
          <a:prstGeom prst="roundRect">
            <a:avLst>
              <a:gd name="adj" fmla="val 320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4" name="Shape 22"/>
          <p:cNvSpPr/>
          <p:nvPr/>
        </p:nvSpPr>
        <p:spPr>
          <a:xfrm>
            <a:off x="6099048" y="1993392"/>
            <a:ext cx="822960" cy="822960"/>
          </a:xfrm>
          <a:prstGeom prst="ellipse">
            <a:avLst/>
          </a:prstGeom>
          <a:solidFill>
            <a:srgbClr val="B8733F"/>
          </a:solidFill>
          <a:ln w="38100">
            <a:solidFill>
              <a:srgbClr val="FFFFFF"/>
            </a:solidFill>
            <a:prstDash val="solid"/>
          </a:ln>
        </p:spPr>
      </p:sp>
      <p:sp>
        <p:nvSpPr>
          <p:cNvPr id="25" name="Text 23"/>
          <p:cNvSpPr/>
          <p:nvPr/>
        </p:nvSpPr>
        <p:spPr>
          <a:xfrm>
            <a:off x="6099048" y="1993392"/>
            <a:ext cx="822960" cy="822960"/>
          </a:xfrm>
          <a:prstGeom prst="rect">
            <a:avLst/>
          </a:prstGeom>
          <a:noFill/>
          <a:ln/>
        </p:spPr>
        <p:txBody>
          <a:bodyPr wrap="square" lIns="0" tIns="0" rIns="0" bIns="0" rtlCol="0" anchor="ctr"/>
          <a:lstStyle/>
          <a:p>
            <a:pPr marL="0" indent="0" algn="ctr">
              <a:buNone/>
            </a:pPr>
            <a:r>
              <a:rPr lang="en-US" sz="2400" b="1" dirty="0">
                <a:solidFill>
                  <a:srgbClr val="FFFFFF"/>
                </a:solidFill>
                <a:latin typeface="Segoe UI Semibold" pitchFamily="34" charset="0"/>
                <a:ea typeface="Segoe UI Semibold" pitchFamily="34" charset="-122"/>
                <a:cs typeface="Segoe UI Semibold" pitchFamily="34" charset="-120"/>
              </a:rPr>
              <a:t>3</a:t>
            </a:r>
            <a:endParaRPr lang="en-US" sz="2400" dirty="0"/>
          </a:p>
        </p:txBody>
      </p:sp>
      <p:sp>
        <p:nvSpPr>
          <p:cNvPr id="26" name="Text 24"/>
          <p:cNvSpPr/>
          <p:nvPr/>
        </p:nvSpPr>
        <p:spPr>
          <a:xfrm>
            <a:off x="5367528" y="2852928"/>
            <a:ext cx="2286000" cy="365760"/>
          </a:xfrm>
          <a:prstGeom prst="rect">
            <a:avLst/>
          </a:prstGeom>
          <a:noFill/>
          <a:ln/>
        </p:spPr>
        <p:txBody>
          <a:bodyPr wrap="square" lIns="0" tIns="0" rIns="0" bIns="0" rtlCol="0" anchor="ctr"/>
          <a:lstStyle/>
          <a:p>
            <a:pPr marL="0" indent="0" algn="ctr">
              <a:buNone/>
            </a:pPr>
            <a:r>
              <a:rPr lang="en-US" sz="1500" b="1" kern="0" spc="200" dirty="0">
                <a:solidFill>
                  <a:srgbClr val="B8733F"/>
                </a:solidFill>
                <a:latin typeface="Segoe UI Semibold" pitchFamily="34" charset="0"/>
                <a:ea typeface="Segoe UI Semibold" pitchFamily="34" charset="-122"/>
                <a:cs typeface="Segoe UI Semibold" pitchFamily="34" charset="-120"/>
              </a:rPr>
              <a:t>ĐỒNG</a:t>
            </a:r>
            <a:endParaRPr lang="en-US" sz="1500" dirty="0"/>
          </a:p>
        </p:txBody>
      </p:sp>
      <p:sp>
        <p:nvSpPr>
          <p:cNvPr id="27" name="Text 25"/>
          <p:cNvSpPr/>
          <p:nvPr/>
        </p:nvSpPr>
        <p:spPr>
          <a:xfrm>
            <a:off x="5367528" y="3200400"/>
            <a:ext cx="2286000" cy="502920"/>
          </a:xfrm>
          <a:prstGeom prst="rect">
            <a:avLst/>
          </a:prstGeom>
          <a:noFill/>
          <a:ln/>
        </p:spPr>
        <p:txBody>
          <a:bodyPr wrap="square" lIns="0" tIns="0" rIns="0" bIns="0" rtlCol="0" anchor="ctr"/>
          <a:lstStyle/>
          <a:p>
            <a:pPr marL="0" indent="0" algn="ctr">
              <a:buNone/>
            </a:pPr>
            <a:r>
              <a:rPr lang="en-US" sz="2400" b="1" dirty="0">
                <a:solidFill>
                  <a:srgbClr val="0B2545"/>
                </a:solidFill>
                <a:latin typeface="Segoe UI Semibold" pitchFamily="34" charset="0"/>
                <a:ea typeface="Segoe UI Semibold" pitchFamily="34" charset="-122"/>
                <a:cs typeface="Segoe UI Semibold" pitchFamily="34" charset="-120"/>
              </a:rPr>
              <a:t>8/10</a:t>
            </a:r>
            <a:endParaRPr lang="en-US" sz="2400" dirty="0"/>
          </a:p>
        </p:txBody>
      </p:sp>
      <p:sp>
        <p:nvSpPr>
          <p:cNvPr id="28" name="Text 26"/>
          <p:cNvSpPr/>
          <p:nvPr/>
        </p:nvSpPr>
        <p:spPr>
          <a:xfrm>
            <a:off x="5367528" y="3703320"/>
            <a:ext cx="2286000" cy="320040"/>
          </a:xfrm>
          <a:prstGeom prst="rect">
            <a:avLst/>
          </a:prstGeom>
          <a:noFill/>
          <a:ln/>
        </p:spPr>
        <p:txBody>
          <a:bodyPr wrap="square" lIns="0" tIns="0" rIns="0" bIns="0" rtlCol="0" anchor="ctr"/>
          <a:lstStyle/>
          <a:p>
            <a:pPr marL="0" indent="0" algn="ctr">
              <a:buNone/>
            </a:pPr>
            <a:r>
              <a:rPr lang="en-US" sz="1100" dirty="0">
                <a:solidFill>
                  <a:srgbClr val="5B6B82"/>
                </a:solidFill>
                <a:latin typeface="Segoe UI" pitchFamily="34" charset="0"/>
                <a:ea typeface="Segoe UI" pitchFamily="34" charset="-122"/>
                <a:cs typeface="Segoe UI" pitchFamily="34" charset="-120"/>
              </a:rPr>
              <a:t>câu đúng  ·  40 phút</a:t>
            </a:r>
            <a:endParaRPr lang="en-US" sz="1100" dirty="0"/>
          </a:p>
        </p:txBody>
      </p:sp>
      <p:sp>
        <p:nvSpPr>
          <p:cNvPr id="29" name="Text 27"/>
          <p:cNvSpPr/>
          <p:nvPr/>
        </p:nvSpPr>
        <p:spPr>
          <a:xfrm>
            <a:off x="5367528" y="4023360"/>
            <a:ext cx="2286000" cy="274320"/>
          </a:xfrm>
          <a:prstGeom prst="rect">
            <a:avLst/>
          </a:prstGeom>
          <a:noFill/>
          <a:ln/>
        </p:spPr>
        <p:txBody>
          <a:bodyPr wrap="square" lIns="0" tIns="0" rIns="0" bIns="0" rtlCol="0" anchor="ctr"/>
          <a:lstStyle/>
          <a:p>
            <a:pPr marL="0" indent="0" algn="ctr">
              <a:buNone/>
            </a:pPr>
            <a:r>
              <a:rPr lang="en-US" sz="950" dirty="0">
                <a:solidFill>
                  <a:srgbClr val="9AA8BA"/>
                </a:solidFill>
                <a:latin typeface="Segoe UI" pitchFamily="34" charset="0"/>
                <a:ea typeface="Segoe UI" pitchFamily="34" charset="-122"/>
                <a:cs typeface="Segoe UI" pitchFamily="34" charset="-120"/>
              </a:rPr>
              <a:t>Tổng 10 câu</a:t>
            </a:r>
            <a:endParaRPr lang="en-US" sz="950" dirty="0"/>
          </a:p>
        </p:txBody>
      </p:sp>
      <p:sp>
        <p:nvSpPr>
          <p:cNvPr id="30" name="Shape 28"/>
          <p:cNvSpPr/>
          <p:nvPr/>
        </p:nvSpPr>
        <p:spPr>
          <a:xfrm>
            <a:off x="502920" y="4617720"/>
            <a:ext cx="3520440" cy="1554480"/>
          </a:xfrm>
          <a:prstGeom prst="roundRect">
            <a:avLst>
              <a:gd name="adj" fmla="val 470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1" name="Shape 29"/>
          <p:cNvSpPr/>
          <p:nvPr/>
        </p:nvSpPr>
        <p:spPr>
          <a:xfrm>
            <a:off x="521208" y="4782312"/>
            <a:ext cx="64008" cy="1225296"/>
          </a:xfrm>
          <a:prstGeom prst="rect">
            <a:avLst/>
          </a:prstGeom>
          <a:solidFill>
            <a:srgbClr val="0F9D8F"/>
          </a:solidFill>
          <a:ln w="12700">
            <a:solidFill>
              <a:srgbClr val="0F9D8F"/>
            </a:solidFill>
            <a:prstDash val="solid"/>
          </a:ln>
        </p:spPr>
      </p:sp>
      <p:sp>
        <p:nvSpPr>
          <p:cNvPr id="32" name="Text 30"/>
          <p:cNvSpPr/>
          <p:nvPr/>
        </p:nvSpPr>
        <p:spPr>
          <a:xfrm>
            <a:off x="777240" y="4709160"/>
            <a:ext cx="3108960" cy="347472"/>
          </a:xfrm>
          <a:prstGeom prst="rect">
            <a:avLst/>
          </a:prstGeom>
          <a:noFill/>
          <a:ln/>
        </p:spPr>
        <p:txBody>
          <a:bodyPr wrap="square" lIns="0" tIns="0" rIns="0" bIns="0" rtlCol="0" anchor="ctr"/>
          <a:lstStyle/>
          <a:p>
            <a:pPr marL="0" indent="0">
              <a:buNone/>
            </a:pPr>
            <a:r>
              <a:rPr lang="en-US" sz="1300" b="1" dirty="0">
                <a:solidFill>
                  <a:srgbClr val="0F9D8F"/>
                </a:solidFill>
                <a:latin typeface="Segoe UI Semibold" pitchFamily="34" charset="0"/>
                <a:ea typeface="Segoe UI Semibold" pitchFamily="34" charset="-122"/>
                <a:cs typeface="Segoe UI Semibold" pitchFamily="34" charset="-120"/>
              </a:rPr>
              <a:t>Chế độ luyện tập</a:t>
            </a:r>
            <a:endParaRPr lang="en-US" sz="1300" dirty="0"/>
          </a:p>
        </p:txBody>
      </p:sp>
      <p:sp>
        <p:nvSpPr>
          <p:cNvPr id="33" name="Text 31"/>
          <p:cNvSpPr/>
          <p:nvPr/>
        </p:nvSpPr>
        <p:spPr>
          <a:xfrm>
            <a:off x="777240" y="5047488"/>
            <a:ext cx="3108960" cy="1051560"/>
          </a:xfrm>
          <a:prstGeom prst="rect">
            <a:avLst/>
          </a:prstGeom>
          <a:noFill/>
          <a:ln/>
        </p:spPr>
        <p:txBody>
          <a:bodyPr wrap="square" lIns="0" tIns="0" rIns="0" bIns="0" rtlCol="0" anchor="t"/>
          <a:lstStyle/>
          <a:p>
            <a:pPr marL="0" indent="0">
              <a:buNone/>
            </a:pPr>
            <a:r>
              <a:rPr lang="en-US" sz="1150" dirty="0">
                <a:solidFill>
                  <a:srgbClr val="1E293B"/>
                </a:solidFill>
                <a:latin typeface="Segoe UI" pitchFamily="34" charset="0"/>
                <a:ea typeface="Segoe UI" pitchFamily="34" charset="-122"/>
                <a:cs typeface="Segoe UI" pitchFamily="34" charset="-120"/>
              </a:rPr>
              <a:t>“Tính giờ” – mô phỏng áp lực thi thật; “Tự do” – luyện không giới hạn thời gian.</a:t>
            </a:r>
            <a:endParaRPr lang="en-US" sz="1150" dirty="0"/>
          </a:p>
        </p:txBody>
      </p:sp>
      <p:sp>
        <p:nvSpPr>
          <p:cNvPr id="34" name="Shape 32"/>
          <p:cNvSpPr/>
          <p:nvPr/>
        </p:nvSpPr>
        <p:spPr>
          <a:xfrm>
            <a:off x="4160520" y="4617720"/>
            <a:ext cx="3566160" cy="1554480"/>
          </a:xfrm>
          <a:prstGeom prst="roundRect">
            <a:avLst>
              <a:gd name="adj" fmla="val 470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5" name="Shape 33"/>
          <p:cNvSpPr/>
          <p:nvPr/>
        </p:nvSpPr>
        <p:spPr>
          <a:xfrm>
            <a:off x="4178808" y="4782312"/>
            <a:ext cx="64008" cy="1225296"/>
          </a:xfrm>
          <a:prstGeom prst="rect">
            <a:avLst/>
          </a:prstGeom>
          <a:solidFill>
            <a:srgbClr val="F2A900"/>
          </a:solidFill>
          <a:ln w="12700">
            <a:solidFill>
              <a:srgbClr val="F2A900"/>
            </a:solidFill>
            <a:prstDash val="solid"/>
          </a:ln>
        </p:spPr>
      </p:sp>
      <p:sp>
        <p:nvSpPr>
          <p:cNvPr id="36" name="Text 34"/>
          <p:cNvSpPr/>
          <p:nvPr/>
        </p:nvSpPr>
        <p:spPr>
          <a:xfrm>
            <a:off x="4434840" y="4709160"/>
            <a:ext cx="3154680" cy="347472"/>
          </a:xfrm>
          <a:prstGeom prst="rect">
            <a:avLst/>
          </a:prstGeom>
          <a:noFill/>
          <a:ln/>
        </p:spPr>
        <p:txBody>
          <a:bodyPr wrap="square" lIns="0" tIns="0" rIns="0" bIns="0" rtlCol="0" anchor="ctr"/>
          <a:lstStyle/>
          <a:p>
            <a:pPr marL="0" indent="0">
              <a:buNone/>
            </a:pPr>
            <a:r>
              <a:rPr lang="en-US" sz="1300" b="1" dirty="0">
                <a:solidFill>
                  <a:srgbClr val="A06E00"/>
                </a:solidFill>
                <a:latin typeface="Segoe UI Semibold" pitchFamily="34" charset="0"/>
                <a:ea typeface="Segoe UI Semibold" pitchFamily="34" charset="-122"/>
                <a:cs typeface="Segoe UI Semibold" pitchFamily="34" charset="-120"/>
              </a:rPr>
              <a:t>Tính “động”</a:t>
            </a:r>
            <a:endParaRPr lang="en-US" sz="1300" dirty="0"/>
          </a:p>
        </p:txBody>
      </p:sp>
      <p:sp>
        <p:nvSpPr>
          <p:cNvPr id="37" name="Text 35"/>
          <p:cNvSpPr/>
          <p:nvPr/>
        </p:nvSpPr>
        <p:spPr>
          <a:xfrm>
            <a:off x="4434840" y="5047488"/>
            <a:ext cx="3154680" cy="1051560"/>
          </a:xfrm>
          <a:prstGeom prst="rect">
            <a:avLst/>
          </a:prstGeom>
          <a:noFill/>
          <a:ln/>
        </p:spPr>
        <p:txBody>
          <a:bodyPr wrap="square" lIns="0" tIns="0" rIns="0" bIns="0" rtlCol="0" anchor="t"/>
          <a:lstStyle/>
          <a:p>
            <a:pPr marL="0" indent="0">
              <a:buNone/>
            </a:pPr>
            <a:r>
              <a:rPr lang="en-US" sz="1150" dirty="0">
                <a:solidFill>
                  <a:srgbClr val="1E293B"/>
                </a:solidFill>
                <a:latin typeface="Segoe UI" pitchFamily="34" charset="0"/>
                <a:ea typeface="Segoe UI" pitchFamily="34" charset="-122"/>
                <a:cs typeface="Segoe UI" pitchFamily="34" charset="-120"/>
              </a:rPr>
              <a:t>GV cấu hình riêng từng chủ đề: số câu, số câu đúng, thời gian, thêm/bớt cấp độ.</a:t>
            </a:r>
            <a:endParaRPr lang="en-US" sz="1150" dirty="0"/>
          </a:p>
        </p:txBody>
      </p:sp>
      <p:sp>
        <p:nvSpPr>
          <p:cNvPr id="38" name="Shape 36"/>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9" name="Shape 37"/>
          <p:cNvSpPr/>
          <p:nvPr/>
        </p:nvSpPr>
        <p:spPr>
          <a:xfrm>
            <a:off x="7955280" y="1600200"/>
            <a:ext cx="3730752" cy="4114800"/>
          </a:xfrm>
          <a:prstGeom prst="rect">
            <a:avLst/>
          </a:prstGeom>
          <a:solidFill>
            <a:srgbClr val="EAF0F7"/>
          </a:solidFill>
          <a:ln w="12700">
            <a:solidFill>
              <a:srgbClr val="9AA8BA"/>
            </a:solidFill>
            <a:prstDash val="dash"/>
          </a:ln>
        </p:spPr>
      </p:sp>
      <p:sp>
        <p:nvSpPr>
          <p:cNvPr id="40" name="Shape 38"/>
          <p:cNvSpPr/>
          <p:nvPr/>
        </p:nvSpPr>
        <p:spPr>
          <a:xfrm>
            <a:off x="9528048" y="3090672"/>
            <a:ext cx="585216" cy="420624"/>
          </a:xfrm>
          <a:prstGeom prst="rect">
            <a:avLst/>
          </a:prstGeom>
          <a:solidFill>
            <a:srgbClr val="D5DFEB"/>
          </a:solidFill>
          <a:ln w="12700">
            <a:solidFill>
              <a:srgbClr val="9AA8BA"/>
            </a:solidFill>
            <a:prstDash val="solid"/>
          </a:ln>
        </p:spPr>
      </p:sp>
      <p:sp>
        <p:nvSpPr>
          <p:cNvPr id="41" name="Shape 39"/>
          <p:cNvSpPr/>
          <p:nvPr/>
        </p:nvSpPr>
        <p:spPr>
          <a:xfrm>
            <a:off x="9701784" y="3182112"/>
            <a:ext cx="237744" cy="237744"/>
          </a:xfrm>
          <a:prstGeom prst="ellipse">
            <a:avLst/>
          </a:prstGeom>
          <a:solidFill>
            <a:srgbClr val="EAF0F7"/>
          </a:solidFill>
          <a:ln w="12700">
            <a:solidFill>
              <a:srgbClr val="9AA8BA"/>
            </a:solidFill>
            <a:prstDash val="solid"/>
          </a:ln>
        </p:spPr>
      </p:sp>
      <p:sp>
        <p:nvSpPr>
          <p:cNvPr id="42" name="Shape 40"/>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43" name="Text 41"/>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4" name="Text 42"/>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7: </a:t>
            </a:r>
            <a:r>
              <a:rPr lang="en-US" sz="1000" i="1" dirty="0">
                <a:solidFill>
                  <a:srgbClr val="1E293B"/>
                </a:solidFill>
                <a:latin typeface="Segoe UI" pitchFamily="34" charset="0"/>
                <a:ea typeface="Segoe UI" pitchFamily="34" charset="-122"/>
                <a:cs typeface="Segoe UI" pitchFamily="34" charset="-120"/>
              </a:rPr>
              <a:t>Màn hình “phá ải” 3 cấp độ huy hiệu và mục “Cấp độ qua ải”</a:t>
            </a:r>
            <a:endParaRPr lang="en-US" sz="1000" dirty="0"/>
          </a:p>
        </p:txBody>
      </p:sp>
      <p:sp>
        <p:nvSpPr>
          <p:cNvPr id="45"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46" name="Shape 44"/>
          <p:cNvSpPr/>
          <p:nvPr/>
        </p:nvSpPr>
        <p:spPr>
          <a:xfrm>
            <a:off x="502920" y="6419088"/>
            <a:ext cx="11185855" cy="0"/>
          </a:xfrm>
          <a:prstGeom prst="line">
            <a:avLst/>
          </a:prstGeom>
          <a:noFill/>
          <a:ln w="9525">
            <a:solidFill>
              <a:srgbClr val="D6DEE8"/>
            </a:solidFill>
            <a:prstDash val="solid"/>
          </a:ln>
        </p:spPr>
      </p:sp>
      <p:sp>
        <p:nvSpPr>
          <p:cNvPr id="47" name="Text 4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8" name="Text 4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15</a:t>
            </a:r>
            <a:endParaRPr lang="en-US" sz="1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2  ·  E) VINH DANH  ·  Ê) THỬ THÁCH  ·  G) QUY ĐỔI ĐIỂM THƯỞNG</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Động lực học tập từ khen thưởng tức thời</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72768"/>
            <a:ext cx="5669280" cy="1042416"/>
          </a:xfrm>
          <a:prstGeom prst="roundRect">
            <a:avLst>
              <a:gd name="adj" fmla="val 701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21208" y="1737360"/>
            <a:ext cx="64008" cy="713232"/>
          </a:xfrm>
          <a:prstGeom prst="rect">
            <a:avLst/>
          </a:prstGeom>
          <a:solidFill>
            <a:srgbClr val="F2A900"/>
          </a:solidFill>
          <a:ln w="12700">
            <a:solidFill>
              <a:srgbClr val="F2A900"/>
            </a:solidFill>
            <a:prstDash val="solid"/>
          </a:ln>
        </p:spPr>
      </p:sp>
      <p:sp>
        <p:nvSpPr>
          <p:cNvPr id="10" name="Text 8"/>
          <p:cNvSpPr/>
          <p:nvPr/>
        </p:nvSpPr>
        <p:spPr>
          <a:xfrm>
            <a:off x="777240" y="1572768"/>
            <a:ext cx="1417320" cy="1042416"/>
          </a:xfrm>
          <a:prstGeom prst="rect">
            <a:avLst/>
          </a:prstGeom>
          <a:noFill/>
          <a:ln/>
        </p:spPr>
        <p:txBody>
          <a:bodyPr wrap="square" lIns="0" tIns="0" rIns="0" bIns="0" rtlCol="0" anchor="ctr"/>
          <a:lstStyle/>
          <a:p>
            <a:pPr marL="0" indent="0">
              <a:buNone/>
            </a:pPr>
            <a:r>
              <a:rPr lang="en-US" sz="1400" b="1" dirty="0">
                <a:solidFill>
                  <a:srgbClr val="A06E00"/>
                </a:solidFill>
                <a:latin typeface="Segoe UI Semibold" pitchFamily="34" charset="0"/>
                <a:ea typeface="Segoe UI Semibold" pitchFamily="34" charset="-122"/>
                <a:cs typeface="Segoe UI Semibold" pitchFamily="34" charset="-120"/>
              </a:rPr>
              <a:t>Vinh danh</a:t>
            </a:r>
            <a:endParaRPr lang="en-US" sz="1400" dirty="0"/>
          </a:p>
        </p:txBody>
      </p:sp>
      <p:sp>
        <p:nvSpPr>
          <p:cNvPr id="11" name="Text 9"/>
          <p:cNvSpPr/>
          <p:nvPr/>
        </p:nvSpPr>
        <p:spPr>
          <a:xfrm>
            <a:off x="2194560" y="1618488"/>
            <a:ext cx="3840480" cy="950976"/>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Sau mỗi lần vượt ải, phần mềm tạo ảnh chứng nhận mang tên HS, chủ đề, huy hiệu, ngày hoàn thành – tải về, in ra khoe bố mẹ.</a:t>
            </a:r>
            <a:endParaRPr lang="en-US" sz="1100" dirty="0"/>
          </a:p>
        </p:txBody>
      </p:sp>
      <p:sp>
        <p:nvSpPr>
          <p:cNvPr id="12" name="Shape 10"/>
          <p:cNvSpPr/>
          <p:nvPr/>
        </p:nvSpPr>
        <p:spPr>
          <a:xfrm>
            <a:off x="502920" y="2743200"/>
            <a:ext cx="5669280" cy="1042416"/>
          </a:xfrm>
          <a:prstGeom prst="roundRect">
            <a:avLst>
              <a:gd name="adj" fmla="val 701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3" name="Shape 11"/>
          <p:cNvSpPr/>
          <p:nvPr/>
        </p:nvSpPr>
        <p:spPr>
          <a:xfrm>
            <a:off x="521208" y="2907792"/>
            <a:ext cx="64008" cy="713232"/>
          </a:xfrm>
          <a:prstGeom prst="rect">
            <a:avLst/>
          </a:prstGeom>
          <a:solidFill>
            <a:srgbClr val="0F9D8F"/>
          </a:solidFill>
          <a:ln w="12700">
            <a:solidFill>
              <a:srgbClr val="0F9D8F"/>
            </a:solidFill>
            <a:prstDash val="solid"/>
          </a:ln>
        </p:spPr>
      </p:sp>
      <p:sp>
        <p:nvSpPr>
          <p:cNvPr id="14" name="Text 12"/>
          <p:cNvSpPr/>
          <p:nvPr/>
        </p:nvSpPr>
        <p:spPr>
          <a:xfrm>
            <a:off x="777240" y="2743200"/>
            <a:ext cx="1417320" cy="1042416"/>
          </a:xfrm>
          <a:prstGeom prst="rect">
            <a:avLst/>
          </a:prstGeom>
          <a:noFill/>
          <a:ln/>
        </p:spPr>
        <p:txBody>
          <a:bodyPr wrap="square" lIns="0" tIns="0" rIns="0" bIns="0" rtlCol="0" anchor="ctr"/>
          <a:lstStyle/>
          <a:p>
            <a:pPr marL="0" indent="0">
              <a:buNone/>
            </a:pPr>
            <a:r>
              <a:rPr lang="en-US" sz="1400" b="1" dirty="0">
                <a:solidFill>
                  <a:srgbClr val="0F9D8F"/>
                </a:solidFill>
                <a:latin typeface="Segoe UI Semibold" pitchFamily="34" charset="0"/>
                <a:ea typeface="Segoe UI Semibold" pitchFamily="34" charset="-122"/>
                <a:cs typeface="Segoe UI Semibold" pitchFamily="34" charset="-120"/>
              </a:rPr>
              <a:t>Thử thách</a:t>
            </a:r>
            <a:endParaRPr lang="en-US" sz="1400" dirty="0"/>
          </a:p>
        </p:txBody>
      </p:sp>
      <p:sp>
        <p:nvSpPr>
          <p:cNvPr id="15" name="Text 13"/>
          <p:cNvSpPr/>
          <p:nvPr/>
        </p:nvSpPr>
        <p:spPr>
          <a:xfrm>
            <a:off x="2194560" y="2788920"/>
            <a:ext cx="3840480" cy="950976"/>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GV đặt tên, chủ đề, số câu đúng, thời gian, điểm thưởng, thời hạn; giao cho lớp hoặc từng HS. Tự chốt, tự cộng điểm.</a:t>
            </a:r>
            <a:endParaRPr lang="en-US" sz="1100" dirty="0"/>
          </a:p>
        </p:txBody>
      </p:sp>
      <p:sp>
        <p:nvSpPr>
          <p:cNvPr id="16" name="Shape 14"/>
          <p:cNvSpPr/>
          <p:nvPr/>
        </p:nvSpPr>
        <p:spPr>
          <a:xfrm>
            <a:off x="502920" y="3913632"/>
            <a:ext cx="5669280" cy="1042416"/>
          </a:xfrm>
          <a:prstGeom prst="roundRect">
            <a:avLst>
              <a:gd name="adj" fmla="val 7018"/>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7" name="Shape 15"/>
          <p:cNvSpPr/>
          <p:nvPr/>
        </p:nvSpPr>
        <p:spPr>
          <a:xfrm>
            <a:off x="521208" y="4078224"/>
            <a:ext cx="64008" cy="713232"/>
          </a:xfrm>
          <a:prstGeom prst="rect">
            <a:avLst/>
          </a:prstGeom>
          <a:solidFill>
            <a:srgbClr val="E4572E"/>
          </a:solidFill>
          <a:ln w="12700">
            <a:solidFill>
              <a:srgbClr val="E4572E"/>
            </a:solidFill>
            <a:prstDash val="solid"/>
          </a:ln>
        </p:spPr>
      </p:sp>
      <p:sp>
        <p:nvSpPr>
          <p:cNvPr id="18" name="Text 16"/>
          <p:cNvSpPr/>
          <p:nvPr/>
        </p:nvSpPr>
        <p:spPr>
          <a:xfrm>
            <a:off x="777240" y="3913632"/>
            <a:ext cx="1417320" cy="1042416"/>
          </a:xfrm>
          <a:prstGeom prst="rect">
            <a:avLst/>
          </a:prstGeom>
          <a:noFill/>
          <a:ln/>
        </p:spPr>
        <p:txBody>
          <a:bodyPr wrap="square" lIns="0" tIns="0" rIns="0" bIns="0" rtlCol="0" anchor="ctr"/>
          <a:lstStyle/>
          <a:p>
            <a:pPr marL="0" indent="0">
              <a:buNone/>
            </a:pPr>
            <a:r>
              <a:rPr lang="en-US" sz="1400" b="1" dirty="0">
                <a:solidFill>
                  <a:srgbClr val="E4572E"/>
                </a:solidFill>
                <a:latin typeface="Segoe UI Semibold" pitchFamily="34" charset="0"/>
                <a:ea typeface="Segoe UI Semibold" pitchFamily="34" charset="-122"/>
                <a:cs typeface="Segoe UI Semibold" pitchFamily="34" charset="-120"/>
              </a:rPr>
              <a:t>Quy đổi điểm</a:t>
            </a:r>
            <a:endParaRPr lang="en-US" sz="1400" dirty="0"/>
          </a:p>
        </p:txBody>
      </p:sp>
      <p:sp>
        <p:nvSpPr>
          <p:cNvPr id="19" name="Text 17"/>
          <p:cNvSpPr/>
          <p:nvPr/>
        </p:nvSpPr>
        <p:spPr>
          <a:xfrm>
            <a:off x="2194560" y="3959352"/>
            <a:ext cx="3840480" cy="950976"/>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Điểm tích lũy quy đổi sang ứng dụng quản lý lớp theo tỉ lệ GV đặt (VD: 10 điểm = 1 điểm khen thưởng) → đổi phiếu bé ngoan, sao thi đua, quà nhỏ.</a:t>
            </a:r>
            <a:endParaRPr lang="en-US" sz="1100" dirty="0"/>
          </a:p>
        </p:txBody>
      </p:sp>
      <p:sp>
        <p:nvSpPr>
          <p:cNvPr id="20" name="Shape 18"/>
          <p:cNvSpPr/>
          <p:nvPr/>
        </p:nvSpPr>
        <p:spPr>
          <a:xfrm>
            <a:off x="502920" y="5138928"/>
            <a:ext cx="11183112" cy="1033272"/>
          </a:xfrm>
          <a:prstGeom prst="roundRect">
            <a:avLst>
              <a:gd name="adj" fmla="val 7080"/>
            </a:avLst>
          </a:prstGeom>
          <a:solidFill>
            <a:srgbClr val="0B2545"/>
          </a:solidFill>
          <a:ln w="9525">
            <a:solidFill>
              <a:srgbClr val="0B2545"/>
            </a:solidFill>
            <a:prstDash val="solid"/>
          </a:ln>
          <a:effectLst>
            <a:outerShdw blurRad="101600" dist="25400" dir="5400000" algn="bl" rotWithShape="0">
              <a:srgbClr val="0B2545">
                <a:alpha val="12000"/>
              </a:srgbClr>
            </a:outerShdw>
          </a:effectLst>
        </p:spPr>
      </p:sp>
      <p:sp>
        <p:nvSpPr>
          <p:cNvPr id="21" name="Shape 19"/>
          <p:cNvSpPr/>
          <p:nvPr/>
        </p:nvSpPr>
        <p:spPr>
          <a:xfrm>
            <a:off x="731520" y="5330952"/>
            <a:ext cx="1097280" cy="292608"/>
          </a:xfrm>
          <a:prstGeom prst="roundRect">
            <a:avLst>
              <a:gd name="adj" fmla="val 50000"/>
            </a:avLst>
          </a:prstGeom>
          <a:solidFill>
            <a:srgbClr val="F2A900"/>
          </a:solidFill>
          <a:ln w="12700">
            <a:solidFill>
              <a:srgbClr val="F2A900"/>
            </a:solidFill>
            <a:prstDash val="solid"/>
          </a:ln>
        </p:spPr>
      </p:sp>
      <p:sp>
        <p:nvSpPr>
          <p:cNvPr id="22" name="Text 20"/>
          <p:cNvSpPr/>
          <p:nvPr/>
        </p:nvSpPr>
        <p:spPr>
          <a:xfrm>
            <a:off x="731520" y="5330952"/>
            <a:ext cx="1097280" cy="292608"/>
          </a:xfrm>
          <a:prstGeom prst="rect">
            <a:avLst/>
          </a:prstGeom>
          <a:noFill/>
          <a:ln/>
        </p:spPr>
        <p:txBody>
          <a:bodyPr wrap="square" lIns="0" tIns="0" rIns="0" bIns="0" rtlCol="0" anchor="ctr"/>
          <a:lstStyle/>
          <a:p>
            <a:pPr marL="0" indent="0" algn="ctr">
              <a:buNone/>
            </a:pPr>
            <a:r>
              <a:rPr lang="en-US" sz="1000" b="1" dirty="0">
                <a:solidFill>
                  <a:srgbClr val="0B2545"/>
                </a:solidFill>
                <a:latin typeface="Segoe UI Semibold" pitchFamily="34" charset="0"/>
                <a:ea typeface="Segoe UI Semibold" pitchFamily="34" charset="-122"/>
                <a:cs typeface="Segoe UI Semibold" pitchFamily="34" charset="-120"/>
              </a:rPr>
              <a:t>VÍ DỤ</a:t>
            </a:r>
            <a:endParaRPr lang="en-US" sz="1000" dirty="0"/>
          </a:p>
        </p:txBody>
      </p:sp>
      <p:sp>
        <p:nvSpPr>
          <p:cNvPr id="23" name="Text 21"/>
          <p:cNvSpPr/>
          <p:nvPr/>
        </p:nvSpPr>
        <p:spPr>
          <a:xfrm>
            <a:off x="2011680" y="5184648"/>
            <a:ext cx="9509760" cy="941832"/>
          </a:xfrm>
          <a:prstGeom prst="rect">
            <a:avLst/>
          </a:prstGeom>
          <a:noFill/>
          <a:ln/>
        </p:spPr>
        <p:txBody>
          <a:bodyPr wrap="square" lIns="0" tIns="0" rIns="0" bIns="0" rtlCol="0" anchor="ctr"/>
          <a:lstStyle/>
          <a:p>
            <a:pPr marL="0" indent="0">
              <a:buNone/>
            </a:pPr>
            <a:r>
              <a:rPr lang="en-US" sz="1200" b="1" dirty="0">
                <a:solidFill>
                  <a:srgbClr val="FFFFFF"/>
                </a:solidFill>
                <a:latin typeface="Segoe UI Semibold" pitchFamily="34" charset="0"/>
                <a:ea typeface="Segoe UI Semibold" pitchFamily="34" charset="-122"/>
                <a:cs typeface="Segoe UI Semibold" pitchFamily="34" charset="-120"/>
              </a:rPr>
              <a:t>Thử thách “Nhà vô địch phép chia” </a:t>
            </a:r>
            <a:r>
              <a:rPr lang="en-US" sz="1200" dirty="0">
                <a:solidFill>
                  <a:srgbClr val="DCE6F2"/>
                </a:solidFill>
                <a:latin typeface="Segoe UI" pitchFamily="34" charset="0"/>
                <a:ea typeface="Segoe UI" pitchFamily="34" charset="-122"/>
                <a:cs typeface="Segoe UI" pitchFamily="34" charset="-120"/>
              </a:rPr>
              <a:t>(sau Chủ đề 8): tối thiểu 8/10 câu đúng trong 30 phút, mở trong 1 tuần, +10 điểm thưởng, giao cả lớp. Không khí thi đua sôi nổi – nhiều em luyện lại nhiều lần để giành huy hiệu Vàng.</a:t>
            </a:r>
            <a:endParaRPr lang="en-US" sz="1200" dirty="0"/>
          </a:p>
        </p:txBody>
      </p:sp>
      <p:sp>
        <p:nvSpPr>
          <p:cNvPr id="24" name="Shape 22"/>
          <p:cNvSpPr/>
          <p:nvPr/>
        </p:nvSpPr>
        <p:spPr>
          <a:xfrm>
            <a:off x="6345936" y="1545336"/>
            <a:ext cx="2651760" cy="2532888"/>
          </a:xfrm>
          <a:prstGeom prst="roundRect">
            <a:avLst>
              <a:gd name="adj" fmla="val 216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5" name="Shape 23"/>
          <p:cNvSpPr/>
          <p:nvPr/>
        </p:nvSpPr>
        <p:spPr>
          <a:xfrm>
            <a:off x="6400800" y="1600200"/>
            <a:ext cx="2542032" cy="1965960"/>
          </a:xfrm>
          <a:prstGeom prst="rect">
            <a:avLst/>
          </a:prstGeom>
          <a:solidFill>
            <a:srgbClr val="EAF0F7"/>
          </a:solidFill>
          <a:ln w="12700">
            <a:solidFill>
              <a:srgbClr val="9AA8BA"/>
            </a:solidFill>
            <a:prstDash val="dash"/>
          </a:ln>
        </p:spPr>
      </p:sp>
      <p:sp>
        <p:nvSpPr>
          <p:cNvPr id="26" name="Shape 24"/>
          <p:cNvSpPr/>
          <p:nvPr/>
        </p:nvSpPr>
        <p:spPr>
          <a:xfrm>
            <a:off x="7379208" y="2016252"/>
            <a:ext cx="585216" cy="420624"/>
          </a:xfrm>
          <a:prstGeom prst="rect">
            <a:avLst/>
          </a:prstGeom>
          <a:solidFill>
            <a:srgbClr val="D5DFEB"/>
          </a:solidFill>
          <a:ln w="12700">
            <a:solidFill>
              <a:srgbClr val="9AA8BA"/>
            </a:solidFill>
            <a:prstDash val="solid"/>
          </a:ln>
        </p:spPr>
      </p:sp>
      <p:sp>
        <p:nvSpPr>
          <p:cNvPr id="27" name="Shape 25"/>
          <p:cNvSpPr/>
          <p:nvPr/>
        </p:nvSpPr>
        <p:spPr>
          <a:xfrm>
            <a:off x="7552944" y="2107692"/>
            <a:ext cx="237744" cy="237744"/>
          </a:xfrm>
          <a:prstGeom prst="ellipse">
            <a:avLst/>
          </a:prstGeom>
          <a:solidFill>
            <a:srgbClr val="EAF0F7"/>
          </a:solidFill>
          <a:ln w="12700">
            <a:solidFill>
              <a:srgbClr val="9AA8BA"/>
            </a:solidFill>
            <a:prstDash val="solid"/>
          </a:ln>
        </p:spPr>
      </p:sp>
      <p:sp>
        <p:nvSpPr>
          <p:cNvPr id="28" name="Shape 26"/>
          <p:cNvSpPr/>
          <p:nvPr/>
        </p:nvSpPr>
        <p:spPr>
          <a:xfrm>
            <a:off x="6510528" y="1709928"/>
            <a:ext cx="1143000" cy="256032"/>
          </a:xfrm>
          <a:prstGeom prst="roundRect">
            <a:avLst>
              <a:gd name="adj" fmla="val 50000"/>
            </a:avLst>
          </a:prstGeom>
          <a:solidFill>
            <a:srgbClr val="0B2545"/>
          </a:solidFill>
          <a:ln w="12700">
            <a:solidFill>
              <a:srgbClr val="0B2545"/>
            </a:solidFill>
            <a:prstDash val="solid"/>
          </a:ln>
        </p:spPr>
      </p:sp>
      <p:sp>
        <p:nvSpPr>
          <p:cNvPr id="29" name="Text 27"/>
          <p:cNvSpPr/>
          <p:nvPr/>
        </p:nvSpPr>
        <p:spPr>
          <a:xfrm>
            <a:off x="651052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30" name="Text 28"/>
          <p:cNvSpPr/>
          <p:nvPr/>
        </p:nvSpPr>
        <p:spPr>
          <a:xfrm>
            <a:off x="6400800" y="3602736"/>
            <a:ext cx="2542032" cy="420624"/>
          </a:xfrm>
          <a:prstGeom prst="rect">
            <a:avLst/>
          </a:prstGeom>
          <a:noFill/>
          <a:ln/>
        </p:spPr>
        <p:txBody>
          <a:bodyPr wrap="square" lIns="25400" tIns="25400" rIns="25400" bIns="25400" rtlCol="0" anchor="ctr"/>
          <a:lstStyle/>
          <a:p>
            <a:pPr marL="0" indent="0">
              <a:buNone/>
            </a:pPr>
            <a:r>
              <a:rPr lang="en-US" sz="900" b="1" dirty="0">
                <a:solidFill>
                  <a:srgbClr val="0F9D8F"/>
                </a:solidFill>
                <a:latin typeface="Segoe UI Semibold" pitchFamily="34" charset="0"/>
                <a:ea typeface="Segoe UI Semibold" pitchFamily="34" charset="-122"/>
                <a:cs typeface="Segoe UI Semibold" pitchFamily="34" charset="-120"/>
              </a:rPr>
              <a:t>Hình 8: </a:t>
            </a:r>
            <a:r>
              <a:rPr lang="en-US" sz="900" i="1" dirty="0">
                <a:solidFill>
                  <a:srgbClr val="1E293B"/>
                </a:solidFill>
                <a:latin typeface="Segoe UI" pitchFamily="34" charset="0"/>
                <a:ea typeface="Segoe UI" pitchFamily="34" charset="-122"/>
                <a:cs typeface="Segoe UI" pitchFamily="34" charset="-120"/>
              </a:rPr>
              <a:t>Ảnh “Vinh danh” ghi tên HS và huy hiệu</a:t>
            </a:r>
            <a:endParaRPr lang="en-US" sz="900" dirty="0"/>
          </a:p>
        </p:txBody>
      </p:sp>
      <p:sp>
        <p:nvSpPr>
          <p:cNvPr id="31" name="Shape 29"/>
          <p:cNvSpPr/>
          <p:nvPr/>
        </p:nvSpPr>
        <p:spPr>
          <a:xfrm>
            <a:off x="9089136" y="1545336"/>
            <a:ext cx="2651760" cy="2532888"/>
          </a:xfrm>
          <a:prstGeom prst="roundRect">
            <a:avLst>
              <a:gd name="adj" fmla="val 216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2" name="Shape 30"/>
          <p:cNvSpPr/>
          <p:nvPr/>
        </p:nvSpPr>
        <p:spPr>
          <a:xfrm>
            <a:off x="9144000" y="1600200"/>
            <a:ext cx="2542032" cy="1965960"/>
          </a:xfrm>
          <a:prstGeom prst="rect">
            <a:avLst/>
          </a:prstGeom>
          <a:solidFill>
            <a:srgbClr val="EAF0F7"/>
          </a:solidFill>
          <a:ln w="12700">
            <a:solidFill>
              <a:srgbClr val="9AA8BA"/>
            </a:solidFill>
            <a:prstDash val="dash"/>
          </a:ln>
        </p:spPr>
      </p:sp>
      <p:sp>
        <p:nvSpPr>
          <p:cNvPr id="33" name="Shape 31"/>
          <p:cNvSpPr/>
          <p:nvPr/>
        </p:nvSpPr>
        <p:spPr>
          <a:xfrm>
            <a:off x="10122408" y="2016252"/>
            <a:ext cx="585216" cy="420624"/>
          </a:xfrm>
          <a:prstGeom prst="rect">
            <a:avLst/>
          </a:prstGeom>
          <a:solidFill>
            <a:srgbClr val="D5DFEB"/>
          </a:solidFill>
          <a:ln w="12700">
            <a:solidFill>
              <a:srgbClr val="9AA8BA"/>
            </a:solidFill>
            <a:prstDash val="solid"/>
          </a:ln>
        </p:spPr>
      </p:sp>
      <p:sp>
        <p:nvSpPr>
          <p:cNvPr id="34" name="Shape 32"/>
          <p:cNvSpPr/>
          <p:nvPr/>
        </p:nvSpPr>
        <p:spPr>
          <a:xfrm>
            <a:off x="10296144" y="2107692"/>
            <a:ext cx="237744" cy="237744"/>
          </a:xfrm>
          <a:prstGeom prst="ellipse">
            <a:avLst/>
          </a:prstGeom>
          <a:solidFill>
            <a:srgbClr val="EAF0F7"/>
          </a:solidFill>
          <a:ln w="12700">
            <a:solidFill>
              <a:srgbClr val="9AA8BA"/>
            </a:solidFill>
            <a:prstDash val="solid"/>
          </a:ln>
        </p:spPr>
      </p:sp>
      <p:sp>
        <p:nvSpPr>
          <p:cNvPr id="35" name="Shape 33"/>
          <p:cNvSpPr/>
          <p:nvPr/>
        </p:nvSpPr>
        <p:spPr>
          <a:xfrm>
            <a:off x="9253728" y="1709928"/>
            <a:ext cx="1143000" cy="256032"/>
          </a:xfrm>
          <a:prstGeom prst="roundRect">
            <a:avLst>
              <a:gd name="adj" fmla="val 50000"/>
            </a:avLst>
          </a:prstGeom>
          <a:solidFill>
            <a:srgbClr val="0B2545"/>
          </a:solidFill>
          <a:ln w="12700">
            <a:solidFill>
              <a:srgbClr val="0B2545"/>
            </a:solidFill>
            <a:prstDash val="solid"/>
          </a:ln>
        </p:spPr>
      </p:sp>
      <p:sp>
        <p:nvSpPr>
          <p:cNvPr id="36" name="Text 34"/>
          <p:cNvSpPr/>
          <p:nvPr/>
        </p:nvSpPr>
        <p:spPr>
          <a:xfrm>
            <a:off x="925372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37" name="Text 35"/>
          <p:cNvSpPr/>
          <p:nvPr/>
        </p:nvSpPr>
        <p:spPr>
          <a:xfrm>
            <a:off x="9144000" y="3602736"/>
            <a:ext cx="2542032" cy="420624"/>
          </a:xfrm>
          <a:prstGeom prst="rect">
            <a:avLst/>
          </a:prstGeom>
          <a:noFill/>
          <a:ln/>
        </p:spPr>
        <p:txBody>
          <a:bodyPr wrap="square" lIns="25400" tIns="25400" rIns="25400" bIns="25400" rtlCol="0" anchor="ctr"/>
          <a:lstStyle/>
          <a:p>
            <a:pPr marL="0" indent="0">
              <a:buNone/>
            </a:pPr>
            <a:r>
              <a:rPr lang="en-US" sz="900" b="1" dirty="0">
                <a:solidFill>
                  <a:srgbClr val="0F9D8F"/>
                </a:solidFill>
                <a:latin typeface="Segoe UI Semibold" pitchFamily="34" charset="0"/>
                <a:ea typeface="Segoe UI Semibold" pitchFamily="34" charset="-122"/>
                <a:cs typeface="Segoe UI Semibold" pitchFamily="34" charset="-120"/>
              </a:rPr>
              <a:t>Hình 9: </a:t>
            </a:r>
            <a:r>
              <a:rPr lang="en-US" sz="900" i="1" dirty="0">
                <a:solidFill>
                  <a:srgbClr val="1E293B"/>
                </a:solidFill>
                <a:latin typeface="Segoe UI" pitchFamily="34" charset="0"/>
                <a:ea typeface="Segoe UI" pitchFamily="34" charset="-122"/>
                <a:cs typeface="Segoe UI" pitchFamily="34" charset="-120"/>
              </a:rPr>
              <a:t>GV tạo “Thử thách” và thiết lập điểm thưởng</a:t>
            </a:r>
            <a:endParaRPr lang="en-US" sz="900" dirty="0"/>
          </a:p>
        </p:txBody>
      </p:sp>
      <p:sp>
        <p:nvSpPr>
          <p:cNvPr id="38" name="Text 0"/>
          <p:cNvSpPr>
            <a:spLocks noGrp="1"/>
          </p:cNvSpPr>
          <p:nvPr>
            <p:ph type="pic" idx="100"/>
          </p:nvPr>
        </p:nvSpPr>
        <p:spPr>
          <a:xfrm>
            <a:off x="6400800" y="1600200"/>
            <a:ext cx="2542032" cy="1965960"/>
          </a:xfrm>
          <a:prstGeom prst="rect">
            <a:avLst/>
          </a:prstGeom>
          <a:noFill/>
          <a:ln/>
        </p:spPr>
        <p:txBody>
          <a:bodyPr wrap="square" rtlCol="0" anchor="ctr"/>
          <a:lstStyle/>
          <a:p>
            <a:pPr marL="0" indent="0" algn="ctr">
              <a:buNone/>
            </a:pPr>
            <a:endParaRPr lang="en-US" sz="1100" dirty="0"/>
          </a:p>
        </p:txBody>
      </p:sp>
      <p:sp>
        <p:nvSpPr>
          <p:cNvPr id="39" name="Text 0"/>
          <p:cNvSpPr>
            <a:spLocks noGrp="1"/>
          </p:cNvSpPr>
          <p:nvPr>
            <p:ph type="pic" idx="101"/>
          </p:nvPr>
        </p:nvSpPr>
        <p:spPr>
          <a:xfrm>
            <a:off x="9144000" y="1600200"/>
            <a:ext cx="2542032" cy="1965960"/>
          </a:xfrm>
          <a:prstGeom prst="rect">
            <a:avLst/>
          </a:prstGeom>
          <a:noFill/>
          <a:ln/>
        </p:spPr>
        <p:txBody>
          <a:bodyPr wrap="square" rtlCol="0" anchor="ctr"/>
          <a:lstStyle/>
          <a:p>
            <a:pPr marL="0" indent="0" algn="ctr">
              <a:buNone/>
            </a:pPr>
            <a:endParaRPr lang="en-US" sz="1100" dirty="0"/>
          </a:p>
        </p:txBody>
      </p:sp>
      <p:sp>
        <p:nvSpPr>
          <p:cNvPr id="40" name="Shape 38"/>
          <p:cNvSpPr/>
          <p:nvPr/>
        </p:nvSpPr>
        <p:spPr>
          <a:xfrm>
            <a:off x="502920" y="6419088"/>
            <a:ext cx="11185855" cy="0"/>
          </a:xfrm>
          <a:prstGeom prst="line">
            <a:avLst/>
          </a:prstGeom>
          <a:noFill/>
          <a:ln w="9525">
            <a:solidFill>
              <a:srgbClr val="D6DEE8"/>
            </a:solidFill>
            <a:prstDash val="solid"/>
          </a:ln>
        </p:spPr>
      </p:sp>
      <p:sp>
        <p:nvSpPr>
          <p:cNvPr id="41" name="Text 39"/>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2" name="Text 40"/>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16</a:t>
            </a:r>
            <a:endParaRPr lang="en-US" sz="1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3  ·  A) TỰ ĐỘNG “GẮN NHÃN LỖI”</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Hệ thống 11 nhóm mã lỗi (Error Tag) mặc định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667512" y="1737360"/>
            <a:ext cx="457200" cy="457200"/>
          </a:xfrm>
          <a:prstGeom prst="ellipse">
            <a:avLst/>
          </a:prstGeom>
          <a:solidFill>
            <a:srgbClr val="E4572E"/>
          </a:solidFill>
          <a:ln w="12700">
            <a:solidFill>
              <a:srgbClr val="E4572E"/>
            </a:solidFill>
            <a:prstDash val="solid"/>
          </a:ln>
        </p:spPr>
      </p:sp>
      <p:sp>
        <p:nvSpPr>
          <p:cNvPr id="10" name="Text 8"/>
          <p:cNvSpPr/>
          <p:nvPr/>
        </p:nvSpPr>
        <p:spPr>
          <a:xfrm>
            <a:off x="667512" y="17373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1</a:t>
            </a:r>
            <a:endParaRPr lang="en-US" sz="1300" dirty="0"/>
          </a:p>
        </p:txBody>
      </p:sp>
      <p:sp>
        <p:nvSpPr>
          <p:cNvPr id="11" name="Text 9"/>
          <p:cNvSpPr/>
          <p:nvPr/>
        </p:nvSpPr>
        <p:spPr>
          <a:xfrm>
            <a:off x="1234440" y="1664208"/>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Sai dạng toán</a:t>
            </a:r>
            <a:endParaRPr lang="en-US" sz="1250" dirty="0"/>
          </a:p>
        </p:txBody>
      </p:sp>
      <p:sp>
        <p:nvSpPr>
          <p:cNvPr id="12" name="Text 10"/>
          <p:cNvSpPr/>
          <p:nvPr/>
        </p:nvSpPr>
        <p:spPr>
          <a:xfrm>
            <a:off x="1234440" y="2103120"/>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Xác định sai phép tính, sai dạng bài có lời văn</a:t>
            </a:r>
            <a:endParaRPr lang="en-US" sz="1000" dirty="0"/>
          </a:p>
        </p:txBody>
      </p:sp>
      <p:sp>
        <p:nvSpPr>
          <p:cNvPr id="13" name="Shape 11"/>
          <p:cNvSpPr/>
          <p:nvPr/>
        </p:nvSpPr>
        <p:spPr>
          <a:xfrm>
            <a:off x="3337560" y="1554480"/>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4" name="Shape 12"/>
          <p:cNvSpPr/>
          <p:nvPr/>
        </p:nvSpPr>
        <p:spPr>
          <a:xfrm>
            <a:off x="3502152" y="1737360"/>
            <a:ext cx="457200" cy="457200"/>
          </a:xfrm>
          <a:prstGeom prst="ellipse">
            <a:avLst/>
          </a:prstGeom>
          <a:solidFill>
            <a:srgbClr val="E4572E"/>
          </a:solidFill>
          <a:ln w="12700">
            <a:solidFill>
              <a:srgbClr val="E4572E"/>
            </a:solidFill>
            <a:prstDash val="solid"/>
          </a:ln>
        </p:spPr>
      </p:sp>
      <p:sp>
        <p:nvSpPr>
          <p:cNvPr id="15" name="Text 13"/>
          <p:cNvSpPr/>
          <p:nvPr/>
        </p:nvSpPr>
        <p:spPr>
          <a:xfrm>
            <a:off x="3502152" y="17373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2</a:t>
            </a:r>
            <a:endParaRPr lang="en-US" sz="1300" dirty="0"/>
          </a:p>
        </p:txBody>
      </p:sp>
      <p:sp>
        <p:nvSpPr>
          <p:cNvPr id="16" name="Text 14"/>
          <p:cNvSpPr/>
          <p:nvPr/>
        </p:nvSpPr>
        <p:spPr>
          <a:xfrm>
            <a:off x="4069080" y="1664208"/>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Lỗi tính toán</a:t>
            </a:r>
            <a:endParaRPr lang="en-US" sz="1250" dirty="0"/>
          </a:p>
        </p:txBody>
      </p:sp>
      <p:sp>
        <p:nvSpPr>
          <p:cNvPr id="17" name="Text 15"/>
          <p:cNvSpPr/>
          <p:nvPr/>
        </p:nvSpPr>
        <p:spPr>
          <a:xfrm>
            <a:off x="4069080" y="2103120"/>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Tính sai cộng, trừ, nhân, chia</a:t>
            </a:r>
            <a:endParaRPr lang="en-US" sz="1000" dirty="0"/>
          </a:p>
        </p:txBody>
      </p:sp>
      <p:sp>
        <p:nvSpPr>
          <p:cNvPr id="18" name="Shape 16"/>
          <p:cNvSpPr/>
          <p:nvPr/>
        </p:nvSpPr>
        <p:spPr>
          <a:xfrm>
            <a:off x="6172200" y="1554480"/>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9" name="Shape 17"/>
          <p:cNvSpPr/>
          <p:nvPr/>
        </p:nvSpPr>
        <p:spPr>
          <a:xfrm>
            <a:off x="6336792" y="1737360"/>
            <a:ext cx="457200" cy="457200"/>
          </a:xfrm>
          <a:prstGeom prst="ellipse">
            <a:avLst/>
          </a:prstGeom>
          <a:solidFill>
            <a:srgbClr val="E4572E"/>
          </a:solidFill>
          <a:ln w="12700">
            <a:solidFill>
              <a:srgbClr val="E4572E"/>
            </a:solidFill>
            <a:prstDash val="solid"/>
          </a:ln>
        </p:spPr>
      </p:sp>
      <p:sp>
        <p:nvSpPr>
          <p:cNvPr id="20" name="Text 18"/>
          <p:cNvSpPr/>
          <p:nvPr/>
        </p:nvSpPr>
        <p:spPr>
          <a:xfrm>
            <a:off x="6336792" y="17373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3</a:t>
            </a:r>
            <a:endParaRPr lang="en-US" sz="1300" dirty="0"/>
          </a:p>
        </p:txBody>
      </p:sp>
      <p:sp>
        <p:nvSpPr>
          <p:cNvPr id="21" name="Text 19"/>
          <p:cNvSpPr/>
          <p:nvPr/>
        </p:nvSpPr>
        <p:spPr>
          <a:xfrm>
            <a:off x="6903720" y="1664208"/>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Lỗi số học</a:t>
            </a:r>
            <a:endParaRPr lang="en-US" sz="1250" dirty="0"/>
          </a:p>
        </p:txBody>
      </p:sp>
      <p:sp>
        <p:nvSpPr>
          <p:cNvPr id="22" name="Text 20"/>
          <p:cNvSpPr/>
          <p:nvPr/>
        </p:nvSpPr>
        <p:spPr>
          <a:xfrm>
            <a:off x="6903720" y="2103120"/>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Đọc/viết số, hàng – lớp, so sánh, làm tròn</a:t>
            </a:r>
            <a:endParaRPr lang="en-US" sz="1000" dirty="0"/>
          </a:p>
        </p:txBody>
      </p:sp>
      <p:sp>
        <p:nvSpPr>
          <p:cNvPr id="23" name="Shape 21"/>
          <p:cNvSpPr/>
          <p:nvPr/>
        </p:nvSpPr>
        <p:spPr>
          <a:xfrm>
            <a:off x="9006840" y="1554480"/>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4" name="Shape 22"/>
          <p:cNvSpPr/>
          <p:nvPr/>
        </p:nvSpPr>
        <p:spPr>
          <a:xfrm>
            <a:off x="9171432" y="1737360"/>
            <a:ext cx="457200" cy="457200"/>
          </a:xfrm>
          <a:prstGeom prst="ellipse">
            <a:avLst/>
          </a:prstGeom>
          <a:solidFill>
            <a:srgbClr val="E4572E"/>
          </a:solidFill>
          <a:ln w="12700">
            <a:solidFill>
              <a:srgbClr val="E4572E"/>
            </a:solidFill>
            <a:prstDash val="solid"/>
          </a:ln>
        </p:spPr>
      </p:sp>
      <p:sp>
        <p:nvSpPr>
          <p:cNvPr id="25" name="Text 23"/>
          <p:cNvSpPr/>
          <p:nvPr/>
        </p:nvSpPr>
        <p:spPr>
          <a:xfrm>
            <a:off x="9171432" y="17373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4</a:t>
            </a:r>
            <a:endParaRPr lang="en-US" sz="1300" dirty="0"/>
          </a:p>
        </p:txBody>
      </p:sp>
      <p:sp>
        <p:nvSpPr>
          <p:cNvPr id="26" name="Text 24"/>
          <p:cNvSpPr/>
          <p:nvPr/>
        </p:nvSpPr>
        <p:spPr>
          <a:xfrm>
            <a:off x="9738360" y="1664208"/>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Lỗi đổi đơn vị đo</a:t>
            </a:r>
            <a:endParaRPr lang="en-US" sz="1250" dirty="0"/>
          </a:p>
        </p:txBody>
      </p:sp>
      <p:sp>
        <p:nvSpPr>
          <p:cNvPr id="27" name="Text 25"/>
          <p:cNvSpPr/>
          <p:nvPr/>
        </p:nvSpPr>
        <p:spPr>
          <a:xfrm>
            <a:off x="9738360" y="2103120"/>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Khối lượng, diện tích, thời gian…</a:t>
            </a:r>
            <a:endParaRPr lang="en-US" sz="1000" dirty="0"/>
          </a:p>
        </p:txBody>
      </p:sp>
      <p:sp>
        <p:nvSpPr>
          <p:cNvPr id="28" name="Shape 26"/>
          <p:cNvSpPr/>
          <p:nvPr/>
        </p:nvSpPr>
        <p:spPr>
          <a:xfrm>
            <a:off x="502920" y="2816352"/>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9" name="Shape 27"/>
          <p:cNvSpPr/>
          <p:nvPr/>
        </p:nvSpPr>
        <p:spPr>
          <a:xfrm>
            <a:off x="667512" y="2999232"/>
            <a:ext cx="457200" cy="457200"/>
          </a:xfrm>
          <a:prstGeom prst="ellipse">
            <a:avLst/>
          </a:prstGeom>
          <a:solidFill>
            <a:srgbClr val="13315C"/>
          </a:solidFill>
          <a:ln w="12700">
            <a:solidFill>
              <a:srgbClr val="13315C"/>
            </a:solidFill>
            <a:prstDash val="solid"/>
          </a:ln>
        </p:spPr>
      </p:sp>
      <p:sp>
        <p:nvSpPr>
          <p:cNvPr id="30" name="Text 28"/>
          <p:cNvSpPr/>
          <p:nvPr/>
        </p:nvSpPr>
        <p:spPr>
          <a:xfrm>
            <a:off x="667512" y="29992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5</a:t>
            </a:r>
            <a:endParaRPr lang="en-US" sz="1300" dirty="0"/>
          </a:p>
        </p:txBody>
      </p:sp>
      <p:sp>
        <p:nvSpPr>
          <p:cNvPr id="31" name="Text 29"/>
          <p:cNvSpPr/>
          <p:nvPr/>
        </p:nvSpPr>
        <p:spPr>
          <a:xfrm>
            <a:off x="1234440" y="2926080"/>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Khái niệm hình học</a:t>
            </a:r>
            <a:endParaRPr lang="en-US" sz="1250" dirty="0"/>
          </a:p>
        </p:txBody>
      </p:sp>
      <p:sp>
        <p:nvSpPr>
          <p:cNvPr id="32" name="Text 30"/>
          <p:cNvSpPr/>
          <p:nvPr/>
        </p:nvSpPr>
        <p:spPr>
          <a:xfrm>
            <a:off x="1234440" y="3364992"/>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Góc, vuông góc, song song</a:t>
            </a:r>
            <a:endParaRPr lang="en-US" sz="1000" dirty="0"/>
          </a:p>
        </p:txBody>
      </p:sp>
      <p:sp>
        <p:nvSpPr>
          <p:cNvPr id="33" name="Shape 31"/>
          <p:cNvSpPr/>
          <p:nvPr/>
        </p:nvSpPr>
        <p:spPr>
          <a:xfrm>
            <a:off x="3337560" y="2816352"/>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4" name="Shape 32"/>
          <p:cNvSpPr/>
          <p:nvPr/>
        </p:nvSpPr>
        <p:spPr>
          <a:xfrm>
            <a:off x="3502152" y="2999232"/>
            <a:ext cx="457200" cy="457200"/>
          </a:xfrm>
          <a:prstGeom prst="ellipse">
            <a:avLst/>
          </a:prstGeom>
          <a:solidFill>
            <a:srgbClr val="13315C"/>
          </a:solidFill>
          <a:ln w="12700">
            <a:solidFill>
              <a:srgbClr val="13315C"/>
            </a:solidFill>
            <a:prstDash val="solid"/>
          </a:ln>
        </p:spPr>
      </p:sp>
      <p:sp>
        <p:nvSpPr>
          <p:cNvPr id="35" name="Text 33"/>
          <p:cNvSpPr/>
          <p:nvPr/>
        </p:nvSpPr>
        <p:spPr>
          <a:xfrm>
            <a:off x="3502152" y="29992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6</a:t>
            </a:r>
            <a:endParaRPr lang="en-US" sz="1300" dirty="0"/>
          </a:p>
        </p:txBody>
      </p:sp>
      <p:sp>
        <p:nvSpPr>
          <p:cNvPr id="36" name="Text 34"/>
          <p:cNvSpPr/>
          <p:nvPr/>
        </p:nvSpPr>
        <p:spPr>
          <a:xfrm>
            <a:off x="4069080" y="2926080"/>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Công thức hình học</a:t>
            </a:r>
            <a:endParaRPr lang="en-US" sz="1250" dirty="0"/>
          </a:p>
        </p:txBody>
      </p:sp>
      <p:sp>
        <p:nvSpPr>
          <p:cNvPr id="37" name="Text 35"/>
          <p:cNvSpPr/>
          <p:nvPr/>
        </p:nvSpPr>
        <p:spPr>
          <a:xfrm>
            <a:off x="4069080" y="3364992"/>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Diện tích, chu vi</a:t>
            </a:r>
            <a:endParaRPr lang="en-US" sz="1000" dirty="0"/>
          </a:p>
        </p:txBody>
      </p:sp>
      <p:sp>
        <p:nvSpPr>
          <p:cNvPr id="38" name="Shape 36"/>
          <p:cNvSpPr/>
          <p:nvPr/>
        </p:nvSpPr>
        <p:spPr>
          <a:xfrm>
            <a:off x="6172200" y="2816352"/>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9" name="Shape 37"/>
          <p:cNvSpPr/>
          <p:nvPr/>
        </p:nvSpPr>
        <p:spPr>
          <a:xfrm>
            <a:off x="6336792" y="2999232"/>
            <a:ext cx="457200" cy="457200"/>
          </a:xfrm>
          <a:prstGeom prst="ellipse">
            <a:avLst/>
          </a:prstGeom>
          <a:solidFill>
            <a:srgbClr val="13315C"/>
          </a:solidFill>
          <a:ln w="12700">
            <a:solidFill>
              <a:srgbClr val="13315C"/>
            </a:solidFill>
            <a:prstDash val="solid"/>
          </a:ln>
        </p:spPr>
      </p:sp>
      <p:sp>
        <p:nvSpPr>
          <p:cNvPr id="40" name="Text 38"/>
          <p:cNvSpPr/>
          <p:nvPr/>
        </p:nvSpPr>
        <p:spPr>
          <a:xfrm>
            <a:off x="6336792" y="29992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7</a:t>
            </a:r>
            <a:endParaRPr lang="en-US" sz="1300" dirty="0"/>
          </a:p>
        </p:txBody>
      </p:sp>
      <p:sp>
        <p:nvSpPr>
          <p:cNvPr id="41" name="Text 39"/>
          <p:cNvSpPr/>
          <p:nvPr/>
        </p:nvSpPr>
        <p:spPr>
          <a:xfrm>
            <a:off x="6903720" y="2926080"/>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Đọc số liệu thống kê</a:t>
            </a:r>
            <a:endParaRPr lang="en-US" sz="1250" dirty="0"/>
          </a:p>
        </p:txBody>
      </p:sp>
      <p:sp>
        <p:nvSpPr>
          <p:cNvPr id="42" name="Text 40"/>
          <p:cNvSpPr/>
          <p:nvPr/>
        </p:nvSpPr>
        <p:spPr>
          <a:xfrm>
            <a:off x="6903720" y="3364992"/>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Bảng, biểu đồ cột</a:t>
            </a:r>
            <a:endParaRPr lang="en-US" sz="1000" dirty="0"/>
          </a:p>
        </p:txBody>
      </p:sp>
      <p:sp>
        <p:nvSpPr>
          <p:cNvPr id="43" name="Shape 41"/>
          <p:cNvSpPr/>
          <p:nvPr/>
        </p:nvSpPr>
        <p:spPr>
          <a:xfrm>
            <a:off x="9006840" y="2816352"/>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44" name="Shape 42"/>
          <p:cNvSpPr/>
          <p:nvPr/>
        </p:nvSpPr>
        <p:spPr>
          <a:xfrm>
            <a:off x="9171432" y="2999232"/>
            <a:ext cx="457200" cy="457200"/>
          </a:xfrm>
          <a:prstGeom prst="ellipse">
            <a:avLst/>
          </a:prstGeom>
          <a:solidFill>
            <a:srgbClr val="13315C"/>
          </a:solidFill>
          <a:ln w="12700">
            <a:solidFill>
              <a:srgbClr val="13315C"/>
            </a:solidFill>
            <a:prstDash val="solid"/>
          </a:ln>
        </p:spPr>
      </p:sp>
      <p:sp>
        <p:nvSpPr>
          <p:cNvPr id="45" name="Text 43"/>
          <p:cNvSpPr/>
          <p:nvPr/>
        </p:nvSpPr>
        <p:spPr>
          <a:xfrm>
            <a:off x="9171432" y="29992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8</a:t>
            </a:r>
            <a:endParaRPr lang="en-US" sz="1300" dirty="0"/>
          </a:p>
        </p:txBody>
      </p:sp>
      <p:sp>
        <p:nvSpPr>
          <p:cNvPr id="46" name="Text 44"/>
          <p:cNvSpPr/>
          <p:nvPr/>
        </p:nvSpPr>
        <p:spPr>
          <a:xfrm>
            <a:off x="9738360" y="2926080"/>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Lỗi về phân số</a:t>
            </a:r>
            <a:endParaRPr lang="en-US" sz="1250" dirty="0"/>
          </a:p>
        </p:txBody>
      </p:sp>
      <p:sp>
        <p:nvSpPr>
          <p:cNvPr id="47" name="Text 45"/>
          <p:cNvSpPr/>
          <p:nvPr/>
        </p:nvSpPr>
        <p:spPr>
          <a:xfrm>
            <a:off x="9738360" y="3364992"/>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Rút gọn, quy đồng, so sánh</a:t>
            </a:r>
            <a:endParaRPr lang="en-US" sz="1000" dirty="0"/>
          </a:p>
        </p:txBody>
      </p:sp>
      <p:sp>
        <p:nvSpPr>
          <p:cNvPr id="48" name="Shape 46"/>
          <p:cNvSpPr/>
          <p:nvPr/>
        </p:nvSpPr>
        <p:spPr>
          <a:xfrm>
            <a:off x="502920" y="4078224"/>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49" name="Shape 47"/>
          <p:cNvSpPr/>
          <p:nvPr/>
        </p:nvSpPr>
        <p:spPr>
          <a:xfrm>
            <a:off x="667512" y="4261104"/>
            <a:ext cx="457200" cy="457200"/>
          </a:xfrm>
          <a:prstGeom prst="ellipse">
            <a:avLst/>
          </a:prstGeom>
          <a:solidFill>
            <a:srgbClr val="0F9D8F"/>
          </a:solidFill>
          <a:ln w="12700">
            <a:solidFill>
              <a:srgbClr val="0F9D8F"/>
            </a:solidFill>
            <a:prstDash val="solid"/>
          </a:ln>
        </p:spPr>
      </p:sp>
      <p:sp>
        <p:nvSpPr>
          <p:cNvPr id="50" name="Text 48"/>
          <p:cNvSpPr/>
          <p:nvPr/>
        </p:nvSpPr>
        <p:spPr>
          <a:xfrm>
            <a:off x="667512" y="426110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9</a:t>
            </a:r>
            <a:endParaRPr lang="en-US" sz="1300" dirty="0"/>
          </a:p>
        </p:txBody>
      </p:sp>
      <p:sp>
        <p:nvSpPr>
          <p:cNvPr id="51" name="Text 49"/>
          <p:cNvSpPr/>
          <p:nvPr/>
        </p:nvSpPr>
        <p:spPr>
          <a:xfrm>
            <a:off x="1234440" y="4187952"/>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Sai chẵn – lẻ</a:t>
            </a:r>
            <a:endParaRPr lang="en-US" sz="1250" dirty="0"/>
          </a:p>
        </p:txBody>
      </p:sp>
      <p:sp>
        <p:nvSpPr>
          <p:cNvPr id="52" name="Text 50"/>
          <p:cNvSpPr/>
          <p:nvPr/>
        </p:nvSpPr>
        <p:spPr>
          <a:xfrm>
            <a:off x="1234440" y="4626864"/>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Nhận biết số chẵn, số lẻ</a:t>
            </a:r>
            <a:endParaRPr lang="en-US" sz="1000" dirty="0"/>
          </a:p>
        </p:txBody>
      </p:sp>
      <p:sp>
        <p:nvSpPr>
          <p:cNvPr id="53" name="Shape 51"/>
          <p:cNvSpPr/>
          <p:nvPr/>
        </p:nvSpPr>
        <p:spPr>
          <a:xfrm>
            <a:off x="3337560" y="4078224"/>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54" name="Shape 52"/>
          <p:cNvSpPr/>
          <p:nvPr/>
        </p:nvSpPr>
        <p:spPr>
          <a:xfrm>
            <a:off x="3502152" y="4261104"/>
            <a:ext cx="457200" cy="457200"/>
          </a:xfrm>
          <a:prstGeom prst="ellipse">
            <a:avLst/>
          </a:prstGeom>
          <a:solidFill>
            <a:srgbClr val="0F9D8F"/>
          </a:solidFill>
          <a:ln w="12700">
            <a:solidFill>
              <a:srgbClr val="0F9D8F"/>
            </a:solidFill>
            <a:prstDash val="solid"/>
          </a:ln>
        </p:spPr>
      </p:sp>
      <p:sp>
        <p:nvSpPr>
          <p:cNvPr id="55" name="Text 53"/>
          <p:cNvSpPr/>
          <p:nvPr/>
        </p:nvSpPr>
        <p:spPr>
          <a:xfrm>
            <a:off x="3502152" y="426110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10</a:t>
            </a:r>
            <a:endParaRPr lang="en-US" sz="1300" dirty="0"/>
          </a:p>
        </p:txBody>
      </p:sp>
      <p:sp>
        <p:nvSpPr>
          <p:cNvPr id="56" name="Text 54"/>
          <p:cNvSpPr/>
          <p:nvPr/>
        </p:nvSpPr>
        <p:spPr>
          <a:xfrm>
            <a:off x="4069080" y="4187952"/>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Sai dãy số</a:t>
            </a:r>
            <a:endParaRPr lang="en-US" sz="1250" dirty="0"/>
          </a:p>
        </p:txBody>
      </p:sp>
      <p:sp>
        <p:nvSpPr>
          <p:cNvPr id="57" name="Text 55"/>
          <p:cNvSpPr/>
          <p:nvPr/>
        </p:nvSpPr>
        <p:spPr>
          <a:xfrm>
            <a:off x="4069080" y="4626864"/>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Số liền trước, liền sau, dãy liên tiếp</a:t>
            </a:r>
            <a:endParaRPr lang="en-US" sz="1000" dirty="0"/>
          </a:p>
        </p:txBody>
      </p:sp>
      <p:sp>
        <p:nvSpPr>
          <p:cNvPr id="58" name="Shape 56"/>
          <p:cNvSpPr/>
          <p:nvPr/>
        </p:nvSpPr>
        <p:spPr>
          <a:xfrm>
            <a:off x="6172200" y="4078224"/>
            <a:ext cx="2697480" cy="1124712"/>
          </a:xfrm>
          <a:prstGeom prst="roundRect">
            <a:avLst>
              <a:gd name="adj" fmla="val 650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59" name="Shape 57"/>
          <p:cNvSpPr/>
          <p:nvPr/>
        </p:nvSpPr>
        <p:spPr>
          <a:xfrm>
            <a:off x="6336792" y="4261104"/>
            <a:ext cx="457200" cy="457200"/>
          </a:xfrm>
          <a:prstGeom prst="ellipse">
            <a:avLst/>
          </a:prstGeom>
          <a:solidFill>
            <a:srgbClr val="0F9D8F"/>
          </a:solidFill>
          <a:ln w="12700">
            <a:solidFill>
              <a:srgbClr val="0F9D8F"/>
            </a:solidFill>
            <a:prstDash val="solid"/>
          </a:ln>
        </p:spPr>
      </p:sp>
      <p:sp>
        <p:nvSpPr>
          <p:cNvPr id="60" name="Text 58"/>
          <p:cNvSpPr/>
          <p:nvPr/>
        </p:nvSpPr>
        <p:spPr>
          <a:xfrm>
            <a:off x="6336792" y="426110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Segoe UI Semibold" pitchFamily="34" charset="0"/>
                <a:ea typeface="Segoe UI Semibold" pitchFamily="34" charset="-122"/>
                <a:cs typeface="Segoe UI Semibold" pitchFamily="34" charset="-120"/>
              </a:rPr>
              <a:t>11</a:t>
            </a:r>
            <a:endParaRPr lang="en-US" sz="1300" dirty="0"/>
          </a:p>
        </p:txBody>
      </p:sp>
      <p:sp>
        <p:nvSpPr>
          <p:cNvPr id="61" name="Text 59"/>
          <p:cNvSpPr/>
          <p:nvPr/>
        </p:nvSpPr>
        <p:spPr>
          <a:xfrm>
            <a:off x="6903720" y="4187952"/>
            <a:ext cx="1874520" cy="457200"/>
          </a:xfrm>
          <a:prstGeom prst="rect">
            <a:avLst/>
          </a:prstGeom>
          <a:noFill/>
          <a:ln/>
        </p:spPr>
        <p:txBody>
          <a:bodyPr wrap="square" lIns="0" tIns="0" rIns="0" bIns="0" rtlCol="0" anchor="ctr"/>
          <a:lstStyle/>
          <a:p>
            <a:pPr marL="0" indent="0">
              <a:buNone/>
            </a:pPr>
            <a:r>
              <a:rPr lang="en-US" sz="1250" b="1" dirty="0">
                <a:solidFill>
                  <a:srgbClr val="0B2545"/>
                </a:solidFill>
                <a:latin typeface="Segoe UI Semibold" pitchFamily="34" charset="0"/>
                <a:ea typeface="Segoe UI Semibold" pitchFamily="34" charset="-122"/>
                <a:cs typeface="Segoe UI Semibold" pitchFamily="34" charset="-120"/>
              </a:rPr>
              <a:t>Tính chất phép tính</a:t>
            </a:r>
            <a:endParaRPr lang="en-US" sz="1250" dirty="0"/>
          </a:p>
        </p:txBody>
      </p:sp>
      <p:sp>
        <p:nvSpPr>
          <p:cNvPr id="62" name="Text 60"/>
          <p:cNvSpPr/>
          <p:nvPr/>
        </p:nvSpPr>
        <p:spPr>
          <a:xfrm>
            <a:off x="6903720" y="4626864"/>
            <a:ext cx="1874520" cy="502920"/>
          </a:xfrm>
          <a:prstGeom prst="rect">
            <a:avLst/>
          </a:prstGeom>
          <a:noFill/>
          <a:ln/>
        </p:spPr>
        <p:txBody>
          <a:bodyPr wrap="square" lIns="0" tIns="0" rIns="0" bIns="0" rtlCol="0" anchor="t"/>
          <a:lstStyle/>
          <a:p>
            <a:pPr marL="0" indent="0">
              <a:buNone/>
            </a:pPr>
            <a:r>
              <a:rPr lang="en-US" sz="1000" dirty="0">
                <a:solidFill>
                  <a:srgbClr val="5B6B82"/>
                </a:solidFill>
                <a:latin typeface="Segoe UI" pitchFamily="34" charset="0"/>
                <a:ea typeface="Segoe UI" pitchFamily="34" charset="-122"/>
                <a:cs typeface="Segoe UI" pitchFamily="34" charset="-120"/>
              </a:rPr>
              <a:t>Giao hoán, kết hợp</a:t>
            </a:r>
            <a:endParaRPr lang="en-US" sz="1000" dirty="0"/>
          </a:p>
        </p:txBody>
      </p:sp>
      <p:sp>
        <p:nvSpPr>
          <p:cNvPr id="63" name="Shape 61"/>
          <p:cNvSpPr/>
          <p:nvPr/>
        </p:nvSpPr>
        <p:spPr>
          <a:xfrm>
            <a:off x="9006840" y="4078224"/>
            <a:ext cx="2679192" cy="1124712"/>
          </a:xfrm>
          <a:prstGeom prst="roundRect">
            <a:avLst>
              <a:gd name="adj" fmla="val 6504"/>
            </a:avLst>
          </a:prstGeom>
          <a:solidFill>
            <a:srgbClr val="D5F2EE"/>
          </a:solidFill>
          <a:ln w="9525">
            <a:solidFill>
              <a:srgbClr val="D5F2EE"/>
            </a:solidFill>
            <a:prstDash val="solid"/>
          </a:ln>
        </p:spPr>
      </p:sp>
      <p:sp>
        <p:nvSpPr>
          <p:cNvPr id="64" name="Text 62"/>
          <p:cNvSpPr/>
          <p:nvPr/>
        </p:nvSpPr>
        <p:spPr>
          <a:xfrm>
            <a:off x="9144000" y="4114800"/>
            <a:ext cx="2423160" cy="1051560"/>
          </a:xfrm>
          <a:prstGeom prst="rect">
            <a:avLst/>
          </a:prstGeom>
          <a:noFill/>
          <a:ln/>
        </p:spPr>
        <p:txBody>
          <a:bodyPr wrap="square" lIns="0" tIns="0" rIns="0" bIns="0" rtlCol="0" anchor="ctr"/>
          <a:lstStyle/>
          <a:p>
            <a:pPr marL="0" indent="0">
              <a:buNone/>
            </a:pPr>
            <a:r>
              <a:rPr lang="en-US" sz="1100" b="1" dirty="0">
                <a:solidFill>
                  <a:srgbClr val="0F9D8F"/>
                </a:solidFill>
                <a:latin typeface="Segoe UI Semibold" pitchFamily="34" charset="0"/>
                <a:ea typeface="Segoe UI Semibold" pitchFamily="34" charset="-122"/>
                <a:cs typeface="Segoe UI Semibold" pitchFamily="34" charset="-120"/>
              </a:rPr>
              <a:t>+ Mã lỗi riêng do GV khai báo khi tạo kiểu bài mới bằng AI</a:t>
            </a:r>
            <a:endParaRPr lang="en-US" sz="1100" dirty="0"/>
          </a:p>
        </p:txBody>
      </p:sp>
      <p:sp>
        <p:nvSpPr>
          <p:cNvPr id="65" name="Shape 63"/>
          <p:cNvSpPr/>
          <p:nvPr/>
        </p:nvSpPr>
        <p:spPr>
          <a:xfrm>
            <a:off x="502920" y="5394960"/>
            <a:ext cx="11183112" cy="777240"/>
          </a:xfrm>
          <a:prstGeom prst="roundRect">
            <a:avLst>
              <a:gd name="adj" fmla="val 9412"/>
            </a:avLst>
          </a:prstGeom>
          <a:solidFill>
            <a:srgbClr val="0B2545"/>
          </a:solidFill>
          <a:ln w="9525">
            <a:solidFill>
              <a:srgbClr val="0B2545"/>
            </a:solidFill>
            <a:prstDash val="solid"/>
          </a:ln>
        </p:spPr>
      </p:sp>
      <p:sp>
        <p:nvSpPr>
          <p:cNvPr id="66" name="Text 64"/>
          <p:cNvSpPr/>
          <p:nvPr/>
        </p:nvSpPr>
        <p:spPr>
          <a:xfrm>
            <a:off x="731520" y="5394960"/>
            <a:ext cx="10789920" cy="777240"/>
          </a:xfrm>
          <a:prstGeom prst="rect">
            <a:avLst/>
          </a:prstGeom>
          <a:noFill/>
          <a:ln/>
        </p:spPr>
        <p:txBody>
          <a:bodyPr wrap="square" lIns="0" tIns="0" rIns="0" bIns="0" rtlCol="0" anchor="ctr"/>
          <a:lstStyle/>
          <a:p>
            <a:pPr marL="0" indent="0">
              <a:buNone/>
            </a:pPr>
            <a:r>
              <a:rPr lang="en-US" sz="1250" b="1" dirty="0">
                <a:solidFill>
                  <a:srgbClr val="F2A900"/>
                </a:solidFill>
                <a:latin typeface="Segoe UI Semibold" pitchFamily="34" charset="0"/>
                <a:ea typeface="Segoe UI Semibold" pitchFamily="34" charset="-122"/>
                <a:cs typeface="Segoe UI Semibold" pitchFamily="34" charset="-120"/>
              </a:rPr>
              <a:t>Giá trị cốt lõi: </a:t>
            </a:r>
            <a:r>
              <a:rPr lang="en-US" sz="1250" dirty="0">
                <a:solidFill>
                  <a:srgbClr val="FFFFFF"/>
                </a:solidFill>
                <a:latin typeface="Segoe UI" pitchFamily="34" charset="0"/>
                <a:ea typeface="Segoe UI" pitchFamily="34" charset="-122"/>
                <a:cs typeface="Segoe UI" pitchFamily="34" charset="-120"/>
              </a:rPr>
              <a:t>Khi HS làm sai, phần mềm không chỉ báo “sai” mà gắn mã lỗi xác định đúng bản chất lỗ hổng, đồng thời hiển thị lời giải thích và gợi ý sửa ngay.</a:t>
            </a:r>
            <a:endParaRPr lang="en-US" sz="1250" dirty="0"/>
          </a:p>
        </p:txBody>
      </p:sp>
      <p:sp>
        <p:nvSpPr>
          <p:cNvPr id="67" name="Shape 65"/>
          <p:cNvSpPr/>
          <p:nvPr/>
        </p:nvSpPr>
        <p:spPr>
          <a:xfrm>
            <a:off x="502920" y="6419088"/>
            <a:ext cx="11185855" cy="0"/>
          </a:xfrm>
          <a:prstGeom prst="line">
            <a:avLst/>
          </a:prstGeom>
          <a:noFill/>
          <a:ln w="9525">
            <a:solidFill>
              <a:srgbClr val="D6DEE8"/>
            </a:solidFill>
            <a:prstDash val="solid"/>
          </a:ln>
        </p:spPr>
      </p:sp>
      <p:sp>
        <p:nvSpPr>
          <p:cNvPr id="68" name="Text 66"/>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69" name="Text 67"/>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17</a:t>
            </a:r>
            <a:endParaRPr lang="en-US" sz="1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3  ·  B) MA TRẬN LỖI  ·  C) LỊCH SỬ LÀM BÀI</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Khoanh vùng chính xác lỗ hổng chỉ trong vài phút</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08760"/>
            <a:ext cx="5550408" cy="1828800"/>
          </a:xfrm>
          <a:prstGeom prst="roundRect">
            <a:avLst>
              <a:gd name="adj" fmla="val 400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21208" y="1673352"/>
            <a:ext cx="64008" cy="1499616"/>
          </a:xfrm>
          <a:prstGeom prst="rect">
            <a:avLst/>
          </a:prstGeom>
          <a:solidFill>
            <a:srgbClr val="E4572E"/>
          </a:solidFill>
          <a:ln w="12700">
            <a:solidFill>
              <a:srgbClr val="E4572E"/>
            </a:solidFill>
            <a:prstDash val="solid"/>
          </a:ln>
        </p:spPr>
      </p:sp>
      <p:sp>
        <p:nvSpPr>
          <p:cNvPr id="10" name="Text 8"/>
          <p:cNvSpPr/>
          <p:nvPr/>
        </p:nvSpPr>
        <p:spPr>
          <a:xfrm>
            <a:off x="777240" y="1572768"/>
            <a:ext cx="5120640" cy="384048"/>
          </a:xfrm>
          <a:prstGeom prst="rect">
            <a:avLst/>
          </a:prstGeom>
          <a:noFill/>
          <a:ln/>
        </p:spPr>
        <p:txBody>
          <a:bodyPr wrap="square" lIns="0" tIns="0" rIns="0" bIns="0" rtlCol="0" anchor="ctr"/>
          <a:lstStyle/>
          <a:p>
            <a:pPr marL="0" indent="0">
              <a:buNone/>
            </a:pPr>
            <a:r>
              <a:rPr lang="en-US" sz="1400" b="1" dirty="0">
                <a:solidFill>
                  <a:srgbClr val="E4572E"/>
                </a:solidFill>
                <a:latin typeface="Segoe UI Semibold" pitchFamily="34" charset="0"/>
                <a:ea typeface="Segoe UI Semibold" pitchFamily="34" charset="-122"/>
                <a:cs typeface="Segoe UI Semibold" pitchFamily="34" charset="-120"/>
              </a:rPr>
              <a:t>“Ma trận lỗi” tổng hợp cả lớp</a:t>
            </a:r>
            <a:endParaRPr lang="en-US" sz="1400" dirty="0"/>
          </a:p>
        </p:txBody>
      </p:sp>
      <p:sp>
        <p:nvSpPr>
          <p:cNvPr id="11" name="Text 9"/>
          <p:cNvSpPr/>
          <p:nvPr/>
        </p:nvSpPr>
        <p:spPr>
          <a:xfrm>
            <a:off x="777240" y="1965960"/>
            <a:ext cx="5120640" cy="1325880"/>
          </a:xfrm>
          <a:prstGeom prst="rect">
            <a:avLst/>
          </a:prstGeom>
          <a:noFill/>
          <a:ln/>
        </p:spPr>
        <p:txBody>
          <a:bodyPr wrap="square" lIns="25400" tIns="25400" rIns="25400" bIns="25400" rtlCol="0" anchor="t"/>
          <a:lstStyle/>
          <a:p>
            <a:pPr marL="203200" indent="-203200">
              <a:lnSpc>
                <a:spcPct val="108000"/>
              </a:lnSpc>
              <a:spcAft>
                <a:spcPts val="300"/>
              </a:spcAft>
              <a:buSzPct val="100000"/>
              <a:buChar char="■"/>
            </a:pPr>
            <a:r>
              <a:rPr lang="en-US" sz="1150" dirty="0">
                <a:solidFill>
                  <a:srgbClr val="1E293B"/>
                </a:solidFill>
                <a:latin typeface="Segoe UI" pitchFamily="34" charset="0"/>
                <a:ea typeface="Segoe UI" pitchFamily="34" charset="-122"/>
                <a:cs typeface="Segoe UI" pitchFamily="34" charset="-120"/>
              </a:rPr>
              <a:t>Lọc theo một/nhiều lớp, rồi theo từng học sinh.</a:t>
            </a:r>
            <a:endParaRPr lang="en-US" sz="1150" dirty="0"/>
          </a:p>
          <a:p>
            <a:pPr marL="203200" indent="-203200">
              <a:lnSpc>
                <a:spcPct val="108000"/>
              </a:lnSpc>
              <a:spcAft>
                <a:spcPts val="300"/>
              </a:spcAft>
              <a:buSzPct val="100000"/>
              <a:buChar char="■"/>
            </a:pPr>
            <a:r>
              <a:rPr lang="en-US" sz="1150" dirty="0">
                <a:solidFill>
                  <a:srgbClr val="1E293B"/>
                </a:solidFill>
                <a:latin typeface="Segoe UI" pitchFamily="34" charset="0"/>
                <a:ea typeface="Segoe UI" pitchFamily="34" charset="-122"/>
                <a:cs typeface="Segoe UI" pitchFamily="34" charset="-120"/>
              </a:rPr>
              <a:t>Thanh thống kê cho biết dạng lỗi phổ biến nhất.</a:t>
            </a:r>
            <a:endParaRPr lang="en-US" sz="1150" dirty="0"/>
          </a:p>
          <a:p>
            <a:pPr marL="203200" indent="-203200">
              <a:lnSpc>
                <a:spcPct val="108000"/>
              </a:lnSpc>
              <a:spcAft>
                <a:spcPts val="300"/>
              </a:spcAft>
              <a:buSzPct val="100000"/>
              <a:buChar char="■"/>
            </a:pPr>
            <a:r>
              <a:rPr lang="en-US" sz="1150" dirty="0">
                <a:solidFill>
                  <a:srgbClr val="1E293B"/>
                </a:solidFill>
                <a:latin typeface="Segoe UI" pitchFamily="34" charset="0"/>
                <a:ea typeface="Segoe UI" pitchFamily="34" charset="-122"/>
                <a:cs typeface="Segoe UI" pitchFamily="34" charset="-120"/>
              </a:rPr>
              <a:t>Bấm vào từng lỗi → tỉ lệ % câu sai của từng HS.</a:t>
            </a:r>
            <a:endParaRPr lang="en-US" sz="1150" dirty="0"/>
          </a:p>
        </p:txBody>
      </p:sp>
      <p:sp>
        <p:nvSpPr>
          <p:cNvPr id="12" name="Shape 10"/>
          <p:cNvSpPr/>
          <p:nvPr/>
        </p:nvSpPr>
        <p:spPr>
          <a:xfrm>
            <a:off x="6190488" y="1508760"/>
            <a:ext cx="5495544" cy="1828800"/>
          </a:xfrm>
          <a:prstGeom prst="roundRect">
            <a:avLst>
              <a:gd name="adj" fmla="val 400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3" name="Shape 11"/>
          <p:cNvSpPr/>
          <p:nvPr/>
        </p:nvSpPr>
        <p:spPr>
          <a:xfrm>
            <a:off x="6208776" y="1673352"/>
            <a:ext cx="64008" cy="1499616"/>
          </a:xfrm>
          <a:prstGeom prst="rect">
            <a:avLst/>
          </a:prstGeom>
          <a:solidFill>
            <a:srgbClr val="13315C"/>
          </a:solidFill>
          <a:ln w="12700">
            <a:solidFill>
              <a:srgbClr val="13315C"/>
            </a:solidFill>
            <a:prstDash val="solid"/>
          </a:ln>
        </p:spPr>
      </p:sp>
      <p:sp>
        <p:nvSpPr>
          <p:cNvPr id="14" name="Text 12"/>
          <p:cNvSpPr/>
          <p:nvPr/>
        </p:nvSpPr>
        <p:spPr>
          <a:xfrm>
            <a:off x="6464808" y="1572768"/>
            <a:ext cx="5120640" cy="384048"/>
          </a:xfrm>
          <a:prstGeom prst="rect">
            <a:avLst/>
          </a:prstGeom>
          <a:noFill/>
          <a:ln/>
        </p:spPr>
        <p:txBody>
          <a:bodyPr wrap="square" lIns="0" tIns="0" rIns="0" bIns="0" rtlCol="0" anchor="ctr"/>
          <a:lstStyle/>
          <a:p>
            <a:pPr marL="0" indent="0">
              <a:buNone/>
            </a:pPr>
            <a:r>
              <a:rPr lang="en-US" sz="1400" b="1" dirty="0">
                <a:solidFill>
                  <a:srgbClr val="13315C"/>
                </a:solidFill>
                <a:latin typeface="Segoe UI Semibold" pitchFamily="34" charset="0"/>
                <a:ea typeface="Segoe UI Semibold" pitchFamily="34" charset="-122"/>
                <a:cs typeface="Segoe UI Semibold" pitchFamily="34" charset="-120"/>
              </a:rPr>
              <a:t>Lịch sử làm bài chi tiết</a:t>
            </a:r>
            <a:endParaRPr lang="en-US" sz="1400" dirty="0"/>
          </a:p>
        </p:txBody>
      </p:sp>
      <p:sp>
        <p:nvSpPr>
          <p:cNvPr id="15" name="Text 13"/>
          <p:cNvSpPr/>
          <p:nvPr/>
        </p:nvSpPr>
        <p:spPr>
          <a:xfrm>
            <a:off x="6464808" y="1965960"/>
            <a:ext cx="5074920" cy="1325880"/>
          </a:xfrm>
          <a:prstGeom prst="rect">
            <a:avLst/>
          </a:prstGeom>
          <a:noFill/>
          <a:ln/>
        </p:spPr>
        <p:txBody>
          <a:bodyPr wrap="square" lIns="25400" tIns="25400" rIns="25400" bIns="25400" rtlCol="0" anchor="t"/>
          <a:lstStyle/>
          <a:p>
            <a:pPr marL="203200" indent="-203200">
              <a:lnSpc>
                <a:spcPct val="108000"/>
              </a:lnSpc>
              <a:spcAft>
                <a:spcPts val="300"/>
              </a:spcAft>
              <a:buSzPct val="100000"/>
              <a:buChar char="■"/>
            </a:pPr>
            <a:r>
              <a:rPr lang="en-US" sz="1150" dirty="0">
                <a:solidFill>
                  <a:srgbClr val="1E293B"/>
                </a:solidFill>
                <a:latin typeface="Segoe UI" pitchFamily="34" charset="0"/>
                <a:ea typeface="Segoe UI" pitchFamily="34" charset="-122"/>
                <a:cs typeface="Segoe UI" pitchFamily="34" charset="-120"/>
              </a:rPr>
              <a:t>Từng lượt: phá ải/luyện tập, thời gian, số câu đúng/sai.</a:t>
            </a:r>
            <a:endParaRPr lang="en-US" sz="1150" dirty="0"/>
          </a:p>
          <a:p>
            <a:pPr marL="203200" indent="-203200">
              <a:lnSpc>
                <a:spcPct val="108000"/>
              </a:lnSpc>
              <a:spcAft>
                <a:spcPts val="300"/>
              </a:spcAft>
              <a:buSzPct val="100000"/>
              <a:buChar char="■"/>
            </a:pPr>
            <a:r>
              <a:rPr lang="en-US" sz="1150" dirty="0">
                <a:solidFill>
                  <a:srgbClr val="1E293B"/>
                </a:solidFill>
                <a:latin typeface="Segoe UI" pitchFamily="34" charset="0"/>
                <a:ea typeface="Segoe UI" pitchFamily="34" charset="-122"/>
                <a:cs typeface="Segoe UI" pitchFamily="34" charset="-120"/>
              </a:rPr>
              <a:t>Từng câu: đề, đáp án HS chọn, đáp án đúng, mã lỗi.</a:t>
            </a:r>
            <a:endParaRPr lang="en-US" sz="1150" dirty="0"/>
          </a:p>
          <a:p>
            <a:pPr marL="203200" indent="-203200">
              <a:lnSpc>
                <a:spcPct val="108000"/>
              </a:lnSpc>
              <a:spcAft>
                <a:spcPts val="300"/>
              </a:spcAft>
              <a:buSzPct val="100000"/>
              <a:buChar char="■"/>
            </a:pPr>
            <a:r>
              <a:rPr lang="en-US" sz="1150" dirty="0">
                <a:solidFill>
                  <a:srgbClr val="1E293B"/>
                </a:solidFill>
                <a:latin typeface="Segoe UI" pitchFamily="34" charset="0"/>
                <a:ea typeface="Segoe UI" pitchFamily="34" charset="-122"/>
                <a:cs typeface="Segoe UI" pitchFamily="34" charset="-120"/>
              </a:rPr>
              <a:t>Căn cứ chữa bài trúng trọng tâm, không dàn trải.</a:t>
            </a:r>
            <a:endParaRPr lang="en-US" sz="1150" dirty="0"/>
          </a:p>
        </p:txBody>
      </p:sp>
      <p:sp>
        <p:nvSpPr>
          <p:cNvPr id="16" name="Shape 14"/>
          <p:cNvSpPr/>
          <p:nvPr/>
        </p:nvSpPr>
        <p:spPr>
          <a:xfrm>
            <a:off x="502920" y="3511296"/>
            <a:ext cx="5550408" cy="2715768"/>
          </a:xfrm>
          <a:prstGeom prst="roundRect">
            <a:avLst>
              <a:gd name="adj" fmla="val 202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7" name="Shape 15"/>
          <p:cNvSpPr/>
          <p:nvPr/>
        </p:nvSpPr>
        <p:spPr>
          <a:xfrm>
            <a:off x="557784" y="3566160"/>
            <a:ext cx="5440680" cy="2148840"/>
          </a:xfrm>
          <a:prstGeom prst="rect">
            <a:avLst/>
          </a:prstGeom>
          <a:solidFill>
            <a:srgbClr val="EAF0F7"/>
          </a:solidFill>
          <a:ln w="12700">
            <a:solidFill>
              <a:srgbClr val="9AA8BA"/>
            </a:solidFill>
            <a:prstDash val="dash"/>
          </a:ln>
        </p:spPr>
      </p:sp>
      <p:sp>
        <p:nvSpPr>
          <p:cNvPr id="18" name="Shape 16"/>
          <p:cNvSpPr/>
          <p:nvPr/>
        </p:nvSpPr>
        <p:spPr>
          <a:xfrm>
            <a:off x="2985516" y="4073652"/>
            <a:ext cx="585216" cy="420624"/>
          </a:xfrm>
          <a:prstGeom prst="rect">
            <a:avLst/>
          </a:prstGeom>
          <a:solidFill>
            <a:srgbClr val="D5DFEB"/>
          </a:solidFill>
          <a:ln w="12700">
            <a:solidFill>
              <a:srgbClr val="9AA8BA"/>
            </a:solidFill>
            <a:prstDash val="solid"/>
          </a:ln>
        </p:spPr>
      </p:sp>
      <p:sp>
        <p:nvSpPr>
          <p:cNvPr id="19" name="Shape 17"/>
          <p:cNvSpPr/>
          <p:nvPr/>
        </p:nvSpPr>
        <p:spPr>
          <a:xfrm>
            <a:off x="3159252" y="4165092"/>
            <a:ext cx="237744" cy="237744"/>
          </a:xfrm>
          <a:prstGeom prst="ellipse">
            <a:avLst/>
          </a:prstGeom>
          <a:solidFill>
            <a:srgbClr val="EAF0F7"/>
          </a:solidFill>
          <a:ln w="12700">
            <a:solidFill>
              <a:srgbClr val="9AA8BA"/>
            </a:solidFill>
            <a:prstDash val="solid"/>
          </a:ln>
        </p:spPr>
      </p:sp>
      <p:sp>
        <p:nvSpPr>
          <p:cNvPr id="20" name="Shape 18"/>
          <p:cNvSpPr/>
          <p:nvPr/>
        </p:nvSpPr>
        <p:spPr>
          <a:xfrm>
            <a:off x="667512" y="3675888"/>
            <a:ext cx="1143000" cy="256032"/>
          </a:xfrm>
          <a:prstGeom prst="roundRect">
            <a:avLst>
              <a:gd name="adj" fmla="val 50000"/>
            </a:avLst>
          </a:prstGeom>
          <a:solidFill>
            <a:srgbClr val="0B2545"/>
          </a:solidFill>
          <a:ln w="12700">
            <a:solidFill>
              <a:srgbClr val="0B2545"/>
            </a:solidFill>
            <a:prstDash val="solid"/>
          </a:ln>
        </p:spPr>
      </p:sp>
      <p:sp>
        <p:nvSpPr>
          <p:cNvPr id="21" name="Text 19"/>
          <p:cNvSpPr/>
          <p:nvPr/>
        </p:nvSpPr>
        <p:spPr>
          <a:xfrm>
            <a:off x="667512" y="367588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22" name="Text 20"/>
          <p:cNvSpPr/>
          <p:nvPr/>
        </p:nvSpPr>
        <p:spPr>
          <a:xfrm>
            <a:off x="557784" y="5751576"/>
            <a:ext cx="5440680"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10: </a:t>
            </a:r>
            <a:r>
              <a:rPr lang="en-US" sz="1000" i="1" dirty="0">
                <a:solidFill>
                  <a:srgbClr val="1E293B"/>
                </a:solidFill>
                <a:latin typeface="Segoe UI" pitchFamily="34" charset="0"/>
                <a:ea typeface="Segoe UI" pitchFamily="34" charset="-122"/>
                <a:cs typeface="Segoe UI" pitchFamily="34" charset="-120"/>
              </a:rPr>
              <a:t>“Ma trận lỗi” giúp chẩn đoán lỗ hổng kiến thức của cả lớp</a:t>
            </a:r>
            <a:endParaRPr lang="en-US" sz="1000" dirty="0"/>
          </a:p>
        </p:txBody>
      </p:sp>
      <p:sp>
        <p:nvSpPr>
          <p:cNvPr id="23" name="Shape 21"/>
          <p:cNvSpPr/>
          <p:nvPr/>
        </p:nvSpPr>
        <p:spPr>
          <a:xfrm>
            <a:off x="6190488" y="3511296"/>
            <a:ext cx="5550408" cy="2715768"/>
          </a:xfrm>
          <a:prstGeom prst="roundRect">
            <a:avLst>
              <a:gd name="adj" fmla="val 2020"/>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4" name="Shape 22"/>
          <p:cNvSpPr/>
          <p:nvPr/>
        </p:nvSpPr>
        <p:spPr>
          <a:xfrm>
            <a:off x="6245352" y="3566160"/>
            <a:ext cx="5440680" cy="2148840"/>
          </a:xfrm>
          <a:prstGeom prst="rect">
            <a:avLst/>
          </a:prstGeom>
          <a:solidFill>
            <a:srgbClr val="EAF0F7"/>
          </a:solidFill>
          <a:ln w="12700">
            <a:solidFill>
              <a:srgbClr val="9AA8BA"/>
            </a:solidFill>
            <a:prstDash val="dash"/>
          </a:ln>
        </p:spPr>
      </p:sp>
      <p:sp>
        <p:nvSpPr>
          <p:cNvPr id="25" name="Shape 23"/>
          <p:cNvSpPr/>
          <p:nvPr/>
        </p:nvSpPr>
        <p:spPr>
          <a:xfrm>
            <a:off x="8673084" y="4073652"/>
            <a:ext cx="585216" cy="420624"/>
          </a:xfrm>
          <a:prstGeom prst="rect">
            <a:avLst/>
          </a:prstGeom>
          <a:solidFill>
            <a:srgbClr val="D5DFEB"/>
          </a:solidFill>
          <a:ln w="12700">
            <a:solidFill>
              <a:srgbClr val="9AA8BA"/>
            </a:solidFill>
            <a:prstDash val="solid"/>
          </a:ln>
        </p:spPr>
      </p:sp>
      <p:sp>
        <p:nvSpPr>
          <p:cNvPr id="26" name="Shape 24"/>
          <p:cNvSpPr/>
          <p:nvPr/>
        </p:nvSpPr>
        <p:spPr>
          <a:xfrm>
            <a:off x="8846820" y="4165092"/>
            <a:ext cx="237744" cy="237744"/>
          </a:xfrm>
          <a:prstGeom prst="ellipse">
            <a:avLst/>
          </a:prstGeom>
          <a:solidFill>
            <a:srgbClr val="EAF0F7"/>
          </a:solidFill>
          <a:ln w="12700">
            <a:solidFill>
              <a:srgbClr val="9AA8BA"/>
            </a:solidFill>
            <a:prstDash val="solid"/>
          </a:ln>
        </p:spPr>
      </p:sp>
      <p:sp>
        <p:nvSpPr>
          <p:cNvPr id="27" name="Shape 25"/>
          <p:cNvSpPr/>
          <p:nvPr/>
        </p:nvSpPr>
        <p:spPr>
          <a:xfrm>
            <a:off x="6355080" y="3675888"/>
            <a:ext cx="1143000" cy="256032"/>
          </a:xfrm>
          <a:prstGeom prst="roundRect">
            <a:avLst>
              <a:gd name="adj" fmla="val 50000"/>
            </a:avLst>
          </a:prstGeom>
          <a:solidFill>
            <a:srgbClr val="0B2545"/>
          </a:solidFill>
          <a:ln w="12700">
            <a:solidFill>
              <a:srgbClr val="0B2545"/>
            </a:solidFill>
            <a:prstDash val="solid"/>
          </a:ln>
        </p:spPr>
      </p:sp>
      <p:sp>
        <p:nvSpPr>
          <p:cNvPr id="28" name="Text 26"/>
          <p:cNvSpPr/>
          <p:nvPr/>
        </p:nvSpPr>
        <p:spPr>
          <a:xfrm>
            <a:off x="6355080" y="367588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29" name="Text 27"/>
          <p:cNvSpPr/>
          <p:nvPr/>
        </p:nvSpPr>
        <p:spPr>
          <a:xfrm>
            <a:off x="6245352" y="5751576"/>
            <a:ext cx="5440680"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11: </a:t>
            </a:r>
            <a:r>
              <a:rPr lang="en-US" sz="1000" i="1" dirty="0">
                <a:solidFill>
                  <a:srgbClr val="1E293B"/>
                </a:solidFill>
                <a:latin typeface="Segoe UI" pitchFamily="34" charset="0"/>
                <a:ea typeface="Segoe UI" pitchFamily="34" charset="-122"/>
                <a:cs typeface="Segoe UI" pitchFamily="34" charset="-120"/>
              </a:rPr>
              <a:t>Lịch sử làm bài chi tiết kèm mã lỗi và phân tích nguyên nhân sai</a:t>
            </a:r>
            <a:endParaRPr lang="en-US" sz="1000" dirty="0"/>
          </a:p>
        </p:txBody>
      </p:sp>
      <p:sp>
        <p:nvSpPr>
          <p:cNvPr id="30" name="Text 0"/>
          <p:cNvSpPr>
            <a:spLocks noGrp="1"/>
          </p:cNvSpPr>
          <p:nvPr>
            <p:ph type="pic" idx="100"/>
          </p:nvPr>
        </p:nvSpPr>
        <p:spPr>
          <a:xfrm>
            <a:off x="557784" y="3566160"/>
            <a:ext cx="5440680" cy="2148840"/>
          </a:xfrm>
          <a:prstGeom prst="rect">
            <a:avLst/>
          </a:prstGeom>
          <a:noFill/>
          <a:ln/>
        </p:spPr>
        <p:txBody>
          <a:bodyPr wrap="square" rtlCol="0" anchor="ctr"/>
          <a:lstStyle/>
          <a:p>
            <a:pPr marL="0" indent="0" algn="ctr">
              <a:buNone/>
            </a:pPr>
            <a:endParaRPr lang="en-US" sz="1100" dirty="0"/>
          </a:p>
        </p:txBody>
      </p:sp>
      <p:sp>
        <p:nvSpPr>
          <p:cNvPr id="31" name="Text 0"/>
          <p:cNvSpPr>
            <a:spLocks noGrp="1"/>
          </p:cNvSpPr>
          <p:nvPr>
            <p:ph type="pic" idx="101"/>
          </p:nvPr>
        </p:nvSpPr>
        <p:spPr>
          <a:xfrm>
            <a:off x="6245352" y="3566160"/>
            <a:ext cx="5440680" cy="2148840"/>
          </a:xfrm>
          <a:prstGeom prst="rect">
            <a:avLst/>
          </a:prstGeom>
          <a:noFill/>
          <a:ln/>
        </p:spPr>
        <p:txBody>
          <a:bodyPr wrap="square" rtlCol="0" anchor="ctr"/>
          <a:lstStyle/>
          <a:p>
            <a:pPr marL="0" indent="0" algn="ctr">
              <a:buNone/>
            </a:pPr>
            <a:endParaRPr lang="en-US" sz="1100" dirty="0"/>
          </a:p>
        </p:txBody>
      </p:sp>
      <p:sp>
        <p:nvSpPr>
          <p:cNvPr id="32" name="Shape 30"/>
          <p:cNvSpPr/>
          <p:nvPr/>
        </p:nvSpPr>
        <p:spPr>
          <a:xfrm>
            <a:off x="502920" y="6419088"/>
            <a:ext cx="11185855" cy="0"/>
          </a:xfrm>
          <a:prstGeom prst="line">
            <a:avLst/>
          </a:prstGeom>
          <a:noFill/>
          <a:ln w="9525">
            <a:solidFill>
              <a:srgbClr val="D6DEE8"/>
            </a:solidFill>
            <a:prstDash val="solid"/>
          </a:ln>
        </p:spPr>
      </p:sp>
      <p:sp>
        <p:nvSpPr>
          <p:cNvPr id="33" name="Text 31"/>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34" name="Text 32"/>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18</a:t>
            </a:r>
            <a:endParaRPr lang="en-US" sz="1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3  ·  D) QUẢN LÝ LỚP  ·  Đ) NHẬP NHANH DANH SÁCH</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Quản lý lớp học và phối hợp với phụ huynh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5669280" cy="2194560"/>
          </a:xfrm>
          <a:prstGeom prst="roundRect">
            <a:avLst>
              <a:gd name="adj" fmla="val 3333"/>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21208" y="1719072"/>
            <a:ext cx="64008" cy="1865376"/>
          </a:xfrm>
          <a:prstGeom prst="rect">
            <a:avLst/>
          </a:prstGeom>
          <a:solidFill>
            <a:srgbClr val="0F9D8F"/>
          </a:solidFill>
          <a:ln w="12700">
            <a:solidFill>
              <a:srgbClr val="0F9D8F"/>
            </a:solidFill>
            <a:prstDash val="solid"/>
          </a:ln>
        </p:spPr>
      </p:sp>
      <p:sp>
        <p:nvSpPr>
          <p:cNvPr id="10" name="Text 8"/>
          <p:cNvSpPr/>
          <p:nvPr/>
        </p:nvSpPr>
        <p:spPr>
          <a:xfrm>
            <a:off x="777240" y="1645920"/>
            <a:ext cx="5212080" cy="365760"/>
          </a:xfrm>
          <a:prstGeom prst="rect">
            <a:avLst/>
          </a:prstGeom>
          <a:noFill/>
          <a:ln/>
        </p:spPr>
        <p:txBody>
          <a:bodyPr wrap="square" lIns="0" tIns="0" rIns="0" bIns="0" rtlCol="0" anchor="ctr"/>
          <a:lstStyle/>
          <a:p>
            <a:pPr marL="0" indent="0">
              <a:buNone/>
            </a:pPr>
            <a:r>
              <a:rPr lang="en-US" sz="1400" b="1" dirty="0">
                <a:solidFill>
                  <a:srgbClr val="0F9D8F"/>
                </a:solidFill>
                <a:latin typeface="Segoe UI Semibold" pitchFamily="34" charset="0"/>
                <a:ea typeface="Segoe UI Semibold" pitchFamily="34" charset="-122"/>
                <a:cs typeface="Segoe UI Semibold" pitchFamily="34" charset="-120"/>
              </a:rPr>
              <a:t>Tạo tài khoản tự động</a:t>
            </a:r>
            <a:endParaRPr lang="en-US" sz="1400" dirty="0"/>
          </a:p>
        </p:txBody>
      </p:sp>
      <p:sp>
        <p:nvSpPr>
          <p:cNvPr id="11" name="Text 9"/>
          <p:cNvSpPr/>
          <p:nvPr/>
        </p:nvSpPr>
        <p:spPr>
          <a:xfrm>
            <a:off x="777240" y="2011680"/>
            <a:ext cx="5257800" cy="731520"/>
          </a:xfrm>
          <a:prstGeom prst="rect">
            <a:avLst/>
          </a:prstGeom>
          <a:noFill/>
          <a:ln/>
        </p:spPr>
        <p:txBody>
          <a:bodyPr wrap="square" lIns="0" tIns="0" rIns="0" bIns="0" rtlCol="0" anchor="t"/>
          <a:lstStyle/>
          <a:p>
            <a:pPr marL="0" indent="0">
              <a:buNone/>
            </a:pPr>
            <a:r>
              <a:rPr lang="en-US" sz="1150" dirty="0">
                <a:solidFill>
                  <a:srgbClr val="1E293B"/>
                </a:solidFill>
                <a:latin typeface="Segoe UI" pitchFamily="34" charset="0"/>
                <a:ea typeface="Segoe UI" pitchFamily="34" charset="-122"/>
                <a:cs typeface="Segoe UI" pitchFamily="34" charset="-120"/>
              </a:rPr>
              <a:t>Tên đăng nhập sinh từ họ tên (bỏ dấu, ghép chữ cái đầu với từ cuối); tự thêm số khi trùng; mật khẩu mặc định có thể đổi.</a:t>
            </a:r>
            <a:endParaRPr lang="en-US" sz="1150" dirty="0"/>
          </a:p>
        </p:txBody>
      </p:sp>
      <p:sp>
        <p:nvSpPr>
          <p:cNvPr id="12" name="Shape 10"/>
          <p:cNvSpPr/>
          <p:nvPr/>
        </p:nvSpPr>
        <p:spPr>
          <a:xfrm>
            <a:off x="777240" y="2852928"/>
            <a:ext cx="5120640" cy="685800"/>
          </a:xfrm>
          <a:prstGeom prst="roundRect">
            <a:avLst>
              <a:gd name="adj" fmla="val 10667"/>
            </a:avLst>
          </a:prstGeom>
          <a:solidFill>
            <a:srgbClr val="F4F7FB"/>
          </a:solidFill>
          <a:ln w="12700">
            <a:solidFill>
              <a:srgbClr val="D6DEE8"/>
            </a:solidFill>
            <a:prstDash val="solid"/>
          </a:ln>
        </p:spPr>
      </p:sp>
      <p:sp>
        <p:nvSpPr>
          <p:cNvPr id="13" name="Text 11"/>
          <p:cNvSpPr/>
          <p:nvPr/>
        </p:nvSpPr>
        <p:spPr>
          <a:xfrm>
            <a:off x="914400" y="2852928"/>
            <a:ext cx="2194560" cy="685800"/>
          </a:xfrm>
          <a:prstGeom prst="rect">
            <a:avLst/>
          </a:prstGeom>
          <a:noFill/>
          <a:ln/>
        </p:spPr>
        <p:txBody>
          <a:bodyPr wrap="square" lIns="0" tIns="0" rIns="0" bIns="0" rtlCol="0" anchor="ctr"/>
          <a:lstStyle/>
          <a:p>
            <a:pPr marL="0" indent="0">
              <a:buNone/>
            </a:pPr>
            <a:r>
              <a:rPr lang="en-US" sz="1300" b="1" dirty="0">
                <a:solidFill>
                  <a:srgbClr val="0B2545"/>
                </a:solidFill>
                <a:latin typeface="Segoe UI Semibold" pitchFamily="34" charset="0"/>
                <a:ea typeface="Segoe UI Semibold" pitchFamily="34" charset="-122"/>
                <a:cs typeface="Segoe UI Semibold" pitchFamily="34" charset="-120"/>
              </a:rPr>
              <a:t>Nguyễn Thị Hương</a:t>
            </a:r>
            <a:endParaRPr lang="en-US" sz="1300" dirty="0"/>
          </a:p>
        </p:txBody>
      </p:sp>
      <p:sp>
        <p:nvSpPr>
          <p:cNvPr id="14" name="Text 12"/>
          <p:cNvSpPr/>
          <p:nvPr/>
        </p:nvSpPr>
        <p:spPr>
          <a:xfrm>
            <a:off x="3063240" y="2852928"/>
            <a:ext cx="548640" cy="685800"/>
          </a:xfrm>
          <a:prstGeom prst="rect">
            <a:avLst/>
          </a:prstGeom>
          <a:noFill/>
          <a:ln/>
        </p:spPr>
        <p:txBody>
          <a:bodyPr wrap="square" lIns="0" tIns="0" rIns="0" bIns="0" rtlCol="0" anchor="ctr"/>
          <a:lstStyle/>
          <a:p>
            <a:pPr marL="0" indent="0" algn="ctr">
              <a:buNone/>
            </a:pPr>
            <a:r>
              <a:rPr lang="en-US" sz="1800" dirty="0">
                <a:solidFill>
                  <a:srgbClr val="F2A900"/>
                </a:solidFill>
                <a:latin typeface="Segoe UI Semibold" pitchFamily="34" charset="0"/>
                <a:ea typeface="Segoe UI Semibold" pitchFamily="34" charset="-122"/>
                <a:cs typeface="Segoe UI Semibold" pitchFamily="34" charset="-120"/>
              </a:rPr>
              <a:t>→</a:t>
            </a:r>
            <a:endParaRPr lang="en-US" sz="1800" dirty="0"/>
          </a:p>
        </p:txBody>
      </p:sp>
      <p:sp>
        <p:nvSpPr>
          <p:cNvPr id="15" name="Text 13"/>
          <p:cNvSpPr/>
          <p:nvPr/>
        </p:nvSpPr>
        <p:spPr>
          <a:xfrm>
            <a:off x="3657600" y="2852928"/>
            <a:ext cx="2103120" cy="685800"/>
          </a:xfrm>
          <a:prstGeom prst="rect">
            <a:avLst/>
          </a:prstGeom>
          <a:noFill/>
          <a:ln/>
        </p:spPr>
        <p:txBody>
          <a:bodyPr wrap="square" lIns="0" tIns="0" rIns="0" bIns="0" rtlCol="0" anchor="ctr"/>
          <a:lstStyle/>
          <a:p>
            <a:pPr marL="0" indent="0">
              <a:buNone/>
            </a:pPr>
            <a:r>
              <a:rPr lang="en-US" sz="1500" b="1" dirty="0">
                <a:solidFill>
                  <a:srgbClr val="0F9D8F"/>
                </a:solidFill>
                <a:latin typeface="Consolas" pitchFamily="34" charset="0"/>
                <a:ea typeface="Consolas" pitchFamily="34" charset="-122"/>
                <a:cs typeface="Consolas" pitchFamily="34" charset="-120"/>
              </a:rPr>
              <a:t>nthuong</a:t>
            </a:r>
            <a:endParaRPr lang="en-US" sz="1500" dirty="0"/>
          </a:p>
        </p:txBody>
      </p:sp>
      <p:sp>
        <p:nvSpPr>
          <p:cNvPr id="16" name="Shape 14"/>
          <p:cNvSpPr/>
          <p:nvPr/>
        </p:nvSpPr>
        <p:spPr>
          <a:xfrm>
            <a:off x="502920" y="3931920"/>
            <a:ext cx="5669280" cy="2240280"/>
          </a:xfrm>
          <a:prstGeom prst="roundRect">
            <a:avLst>
              <a:gd name="adj" fmla="val 3265"/>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7" name="Shape 15"/>
          <p:cNvSpPr/>
          <p:nvPr/>
        </p:nvSpPr>
        <p:spPr>
          <a:xfrm>
            <a:off x="521208" y="4096512"/>
            <a:ext cx="64008" cy="1911096"/>
          </a:xfrm>
          <a:prstGeom prst="rect">
            <a:avLst/>
          </a:prstGeom>
          <a:solidFill>
            <a:srgbClr val="F2A900"/>
          </a:solidFill>
          <a:ln w="12700">
            <a:solidFill>
              <a:srgbClr val="F2A900"/>
            </a:solidFill>
            <a:prstDash val="solid"/>
          </a:ln>
        </p:spPr>
      </p:sp>
      <p:sp>
        <p:nvSpPr>
          <p:cNvPr id="18" name="Text 16"/>
          <p:cNvSpPr/>
          <p:nvPr/>
        </p:nvSpPr>
        <p:spPr>
          <a:xfrm>
            <a:off x="777240" y="4023360"/>
            <a:ext cx="5212080" cy="365760"/>
          </a:xfrm>
          <a:prstGeom prst="rect">
            <a:avLst/>
          </a:prstGeom>
          <a:noFill/>
          <a:ln/>
        </p:spPr>
        <p:txBody>
          <a:bodyPr wrap="square" lIns="0" tIns="0" rIns="0" bIns="0" rtlCol="0" anchor="ctr"/>
          <a:lstStyle/>
          <a:p>
            <a:pPr marL="0" indent="0">
              <a:buNone/>
            </a:pPr>
            <a:r>
              <a:rPr lang="en-US" sz="1400" b="1" dirty="0">
                <a:solidFill>
                  <a:srgbClr val="A06E00"/>
                </a:solidFill>
                <a:latin typeface="Segoe UI Semibold" pitchFamily="34" charset="0"/>
                <a:ea typeface="Segoe UI Semibold" pitchFamily="34" charset="-122"/>
                <a:cs typeface="Segoe UI Semibold" pitchFamily="34" charset="-120"/>
              </a:rPr>
              <a:t>Nhập nhanh cả lớp một lần</a:t>
            </a:r>
            <a:endParaRPr lang="en-US" sz="1400" dirty="0"/>
          </a:p>
        </p:txBody>
      </p:sp>
      <p:sp>
        <p:nvSpPr>
          <p:cNvPr id="19" name="Shape 17"/>
          <p:cNvSpPr/>
          <p:nvPr/>
        </p:nvSpPr>
        <p:spPr>
          <a:xfrm>
            <a:off x="777240" y="4526280"/>
            <a:ext cx="411480" cy="411480"/>
          </a:xfrm>
          <a:prstGeom prst="ellipse">
            <a:avLst/>
          </a:prstGeom>
          <a:solidFill>
            <a:srgbClr val="F2A900"/>
          </a:solidFill>
          <a:ln w="12700">
            <a:solidFill>
              <a:srgbClr val="F2A900"/>
            </a:solidFill>
            <a:prstDash val="solid"/>
          </a:ln>
        </p:spPr>
      </p:sp>
      <p:sp>
        <p:nvSpPr>
          <p:cNvPr id="20" name="Text 18"/>
          <p:cNvSpPr/>
          <p:nvPr/>
        </p:nvSpPr>
        <p:spPr>
          <a:xfrm>
            <a:off x="777240" y="4526280"/>
            <a:ext cx="411480" cy="411480"/>
          </a:xfrm>
          <a:prstGeom prst="rect">
            <a:avLst/>
          </a:prstGeom>
          <a:noFill/>
          <a:ln/>
        </p:spPr>
        <p:txBody>
          <a:bodyPr wrap="square" lIns="0" tIns="0" rIns="0" bIns="0" rtlCol="0" anchor="ctr"/>
          <a:lstStyle/>
          <a:p>
            <a:pPr marL="0" indent="0" algn="ctr">
              <a:buNone/>
            </a:pPr>
            <a:r>
              <a:rPr lang="en-US" sz="1200" b="1" dirty="0">
                <a:solidFill>
                  <a:srgbClr val="0B2545"/>
                </a:solidFill>
                <a:latin typeface="Segoe UI Semibold" pitchFamily="34" charset="0"/>
                <a:ea typeface="Segoe UI Semibold" pitchFamily="34" charset="-122"/>
                <a:cs typeface="Segoe UI Semibold" pitchFamily="34" charset="-120"/>
              </a:rPr>
              <a:t>1</a:t>
            </a:r>
            <a:endParaRPr lang="en-US" sz="1200" dirty="0"/>
          </a:p>
        </p:txBody>
      </p:sp>
      <p:sp>
        <p:nvSpPr>
          <p:cNvPr id="21" name="Text 19"/>
          <p:cNvSpPr/>
          <p:nvPr/>
        </p:nvSpPr>
        <p:spPr>
          <a:xfrm>
            <a:off x="777240" y="5029200"/>
            <a:ext cx="1627632" cy="100584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Sao chép cột họ tên từ Excel</a:t>
            </a:r>
            <a:endParaRPr lang="en-US" sz="1100" dirty="0"/>
          </a:p>
        </p:txBody>
      </p:sp>
      <p:sp>
        <p:nvSpPr>
          <p:cNvPr id="22" name="Shape 20"/>
          <p:cNvSpPr/>
          <p:nvPr/>
        </p:nvSpPr>
        <p:spPr>
          <a:xfrm>
            <a:off x="2532888" y="4526280"/>
            <a:ext cx="411480" cy="411480"/>
          </a:xfrm>
          <a:prstGeom prst="ellipse">
            <a:avLst/>
          </a:prstGeom>
          <a:solidFill>
            <a:srgbClr val="F2A900"/>
          </a:solidFill>
          <a:ln w="12700">
            <a:solidFill>
              <a:srgbClr val="F2A900"/>
            </a:solidFill>
            <a:prstDash val="solid"/>
          </a:ln>
        </p:spPr>
      </p:sp>
      <p:sp>
        <p:nvSpPr>
          <p:cNvPr id="23" name="Text 21"/>
          <p:cNvSpPr/>
          <p:nvPr/>
        </p:nvSpPr>
        <p:spPr>
          <a:xfrm>
            <a:off x="2532888" y="4526280"/>
            <a:ext cx="411480" cy="411480"/>
          </a:xfrm>
          <a:prstGeom prst="rect">
            <a:avLst/>
          </a:prstGeom>
          <a:noFill/>
          <a:ln/>
        </p:spPr>
        <p:txBody>
          <a:bodyPr wrap="square" lIns="0" tIns="0" rIns="0" bIns="0" rtlCol="0" anchor="ctr"/>
          <a:lstStyle/>
          <a:p>
            <a:pPr marL="0" indent="0" algn="ctr">
              <a:buNone/>
            </a:pPr>
            <a:r>
              <a:rPr lang="en-US" sz="1200" b="1" dirty="0">
                <a:solidFill>
                  <a:srgbClr val="0B2545"/>
                </a:solidFill>
                <a:latin typeface="Segoe UI Semibold" pitchFamily="34" charset="0"/>
                <a:ea typeface="Segoe UI Semibold" pitchFamily="34" charset="-122"/>
                <a:cs typeface="Segoe UI Semibold" pitchFamily="34" charset="-120"/>
              </a:rPr>
              <a:t>2</a:t>
            </a:r>
            <a:endParaRPr lang="en-US" sz="1200" dirty="0"/>
          </a:p>
        </p:txBody>
      </p:sp>
      <p:sp>
        <p:nvSpPr>
          <p:cNvPr id="24" name="Text 22"/>
          <p:cNvSpPr/>
          <p:nvPr/>
        </p:nvSpPr>
        <p:spPr>
          <a:xfrm>
            <a:off x="2532888" y="5029200"/>
            <a:ext cx="1627632" cy="100584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Dán vào ô nhập – mỗi dòng 1 HS</a:t>
            </a:r>
            <a:endParaRPr lang="en-US" sz="1100" dirty="0"/>
          </a:p>
        </p:txBody>
      </p:sp>
      <p:sp>
        <p:nvSpPr>
          <p:cNvPr id="25" name="Shape 23"/>
          <p:cNvSpPr/>
          <p:nvPr/>
        </p:nvSpPr>
        <p:spPr>
          <a:xfrm>
            <a:off x="4288536" y="4526280"/>
            <a:ext cx="411480" cy="411480"/>
          </a:xfrm>
          <a:prstGeom prst="ellipse">
            <a:avLst/>
          </a:prstGeom>
          <a:solidFill>
            <a:srgbClr val="F2A900"/>
          </a:solidFill>
          <a:ln w="12700">
            <a:solidFill>
              <a:srgbClr val="F2A900"/>
            </a:solidFill>
            <a:prstDash val="solid"/>
          </a:ln>
        </p:spPr>
      </p:sp>
      <p:sp>
        <p:nvSpPr>
          <p:cNvPr id="26" name="Text 24"/>
          <p:cNvSpPr/>
          <p:nvPr/>
        </p:nvSpPr>
        <p:spPr>
          <a:xfrm>
            <a:off x="4288536" y="4526280"/>
            <a:ext cx="411480" cy="411480"/>
          </a:xfrm>
          <a:prstGeom prst="rect">
            <a:avLst/>
          </a:prstGeom>
          <a:noFill/>
          <a:ln/>
        </p:spPr>
        <p:txBody>
          <a:bodyPr wrap="square" lIns="0" tIns="0" rIns="0" bIns="0" rtlCol="0" anchor="ctr"/>
          <a:lstStyle/>
          <a:p>
            <a:pPr marL="0" indent="0" algn="ctr">
              <a:buNone/>
            </a:pPr>
            <a:r>
              <a:rPr lang="en-US" sz="1200" b="1" dirty="0">
                <a:solidFill>
                  <a:srgbClr val="0B2545"/>
                </a:solidFill>
                <a:latin typeface="Segoe UI Semibold" pitchFamily="34" charset="0"/>
                <a:ea typeface="Segoe UI Semibold" pitchFamily="34" charset="-122"/>
                <a:cs typeface="Segoe UI Semibold" pitchFamily="34" charset="-120"/>
              </a:rPr>
              <a:t>3</a:t>
            </a:r>
            <a:endParaRPr lang="en-US" sz="1200" dirty="0"/>
          </a:p>
        </p:txBody>
      </p:sp>
      <p:sp>
        <p:nvSpPr>
          <p:cNvPr id="27" name="Text 25"/>
          <p:cNvSpPr/>
          <p:nvPr/>
        </p:nvSpPr>
        <p:spPr>
          <a:xfrm>
            <a:off x="4288536" y="5029200"/>
            <a:ext cx="1627632" cy="100584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Bấm lưu – tạo xong cả lớp 31 HS</a:t>
            </a:r>
            <a:endParaRPr lang="en-US" sz="1100" dirty="0"/>
          </a:p>
        </p:txBody>
      </p:sp>
      <p:sp>
        <p:nvSpPr>
          <p:cNvPr id="28" name="Shape 26"/>
          <p:cNvSpPr/>
          <p:nvPr/>
        </p:nvSpPr>
        <p:spPr>
          <a:xfrm>
            <a:off x="6400800" y="4343400"/>
            <a:ext cx="5285232" cy="1828800"/>
          </a:xfrm>
          <a:prstGeom prst="roundRect">
            <a:avLst>
              <a:gd name="adj" fmla="val 4000"/>
            </a:avLst>
          </a:prstGeom>
          <a:solidFill>
            <a:srgbClr val="D5F2EE"/>
          </a:solidFill>
          <a:ln w="9525">
            <a:solidFill>
              <a:srgbClr val="D5F2EE"/>
            </a:solidFill>
            <a:prstDash val="solid"/>
          </a:ln>
        </p:spPr>
      </p:sp>
      <p:sp>
        <p:nvSpPr>
          <p:cNvPr id="29" name="Text 27"/>
          <p:cNvSpPr/>
          <p:nvPr/>
        </p:nvSpPr>
        <p:spPr>
          <a:xfrm>
            <a:off x="6629400" y="4434840"/>
            <a:ext cx="4846320" cy="365760"/>
          </a:xfrm>
          <a:prstGeom prst="rect">
            <a:avLst/>
          </a:prstGeom>
          <a:noFill/>
          <a:ln/>
        </p:spPr>
        <p:txBody>
          <a:bodyPr wrap="square" lIns="0" tIns="0" rIns="0" bIns="0" rtlCol="0" anchor="ctr"/>
          <a:lstStyle/>
          <a:p>
            <a:pPr marL="0" indent="0">
              <a:buNone/>
            </a:pPr>
            <a:r>
              <a:rPr lang="en-US" sz="1400" b="1" dirty="0">
                <a:solidFill>
                  <a:srgbClr val="0F9D8F"/>
                </a:solidFill>
                <a:latin typeface="Segoe UI Semibold" pitchFamily="34" charset="0"/>
                <a:ea typeface="Segoe UI Semibold" pitchFamily="34" charset="-122"/>
                <a:cs typeface="Segoe UI Semibold" pitchFamily="34" charset="-120"/>
              </a:rPr>
              <a:t>Phối hợp phụ huynh</a:t>
            </a:r>
            <a:endParaRPr lang="en-US" sz="1400" dirty="0"/>
          </a:p>
        </p:txBody>
      </p:sp>
      <p:sp>
        <p:nvSpPr>
          <p:cNvPr id="30" name="Text 28"/>
          <p:cNvSpPr/>
          <p:nvPr/>
        </p:nvSpPr>
        <p:spPr>
          <a:xfrm>
            <a:off x="6629400" y="4828032"/>
            <a:ext cx="4892040" cy="1280160"/>
          </a:xfrm>
          <a:prstGeom prst="rect">
            <a:avLst/>
          </a:prstGeom>
          <a:noFill/>
          <a:ln/>
        </p:spPr>
        <p:txBody>
          <a:bodyPr wrap="square" lIns="0" tIns="0" rIns="0" bIns="0" rtlCol="0" anchor="t"/>
          <a:lstStyle/>
          <a:p>
            <a:pPr marL="0" indent="0">
              <a:buNone/>
            </a:pPr>
            <a:r>
              <a:rPr lang="en-US" sz="1150" dirty="0">
                <a:solidFill>
                  <a:srgbClr val="1E293B"/>
                </a:solidFill>
                <a:latin typeface="Segoe UI" pitchFamily="34" charset="0"/>
                <a:ea typeface="Segoe UI" pitchFamily="34" charset="-122"/>
                <a:cs typeface="Segoe UI" pitchFamily="34" charset="-120"/>
              </a:rPr>
              <a:t>GV nắm chính xác lỗ hổng của từng em qua ma trận lỗi và lịch sử làm bài, từ đó trao đổi cụ thể với phụ huynh để cùng kèm con đúng nội dung còn yếu.</a:t>
            </a:r>
            <a:endParaRPr lang="en-US" sz="1150" dirty="0"/>
          </a:p>
        </p:txBody>
      </p:sp>
      <p:sp>
        <p:nvSpPr>
          <p:cNvPr id="31" name="Shape 29"/>
          <p:cNvSpPr/>
          <p:nvPr/>
        </p:nvSpPr>
        <p:spPr>
          <a:xfrm>
            <a:off x="6345936" y="1545336"/>
            <a:ext cx="2651760" cy="2670048"/>
          </a:xfrm>
          <a:prstGeom prst="roundRect">
            <a:avLst>
              <a:gd name="adj" fmla="val 206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2" name="Shape 30"/>
          <p:cNvSpPr/>
          <p:nvPr/>
        </p:nvSpPr>
        <p:spPr>
          <a:xfrm>
            <a:off x="6400800" y="1600200"/>
            <a:ext cx="2542032" cy="2103120"/>
          </a:xfrm>
          <a:prstGeom prst="rect">
            <a:avLst/>
          </a:prstGeom>
          <a:solidFill>
            <a:srgbClr val="EAF0F7"/>
          </a:solidFill>
          <a:ln w="12700">
            <a:solidFill>
              <a:srgbClr val="9AA8BA"/>
            </a:solidFill>
            <a:prstDash val="dash"/>
          </a:ln>
        </p:spPr>
      </p:sp>
      <p:sp>
        <p:nvSpPr>
          <p:cNvPr id="33" name="Shape 31"/>
          <p:cNvSpPr/>
          <p:nvPr/>
        </p:nvSpPr>
        <p:spPr>
          <a:xfrm>
            <a:off x="7379208" y="2084832"/>
            <a:ext cx="585216" cy="420624"/>
          </a:xfrm>
          <a:prstGeom prst="rect">
            <a:avLst/>
          </a:prstGeom>
          <a:solidFill>
            <a:srgbClr val="D5DFEB"/>
          </a:solidFill>
          <a:ln w="12700">
            <a:solidFill>
              <a:srgbClr val="9AA8BA"/>
            </a:solidFill>
            <a:prstDash val="solid"/>
          </a:ln>
        </p:spPr>
      </p:sp>
      <p:sp>
        <p:nvSpPr>
          <p:cNvPr id="34" name="Shape 32"/>
          <p:cNvSpPr/>
          <p:nvPr/>
        </p:nvSpPr>
        <p:spPr>
          <a:xfrm>
            <a:off x="7552944" y="2176272"/>
            <a:ext cx="237744" cy="237744"/>
          </a:xfrm>
          <a:prstGeom prst="ellipse">
            <a:avLst/>
          </a:prstGeom>
          <a:solidFill>
            <a:srgbClr val="EAF0F7"/>
          </a:solidFill>
          <a:ln w="12700">
            <a:solidFill>
              <a:srgbClr val="9AA8BA"/>
            </a:solidFill>
            <a:prstDash val="solid"/>
          </a:ln>
        </p:spPr>
      </p:sp>
      <p:sp>
        <p:nvSpPr>
          <p:cNvPr id="35" name="Shape 33"/>
          <p:cNvSpPr/>
          <p:nvPr/>
        </p:nvSpPr>
        <p:spPr>
          <a:xfrm>
            <a:off x="6510528" y="1709928"/>
            <a:ext cx="1143000" cy="256032"/>
          </a:xfrm>
          <a:prstGeom prst="roundRect">
            <a:avLst>
              <a:gd name="adj" fmla="val 50000"/>
            </a:avLst>
          </a:prstGeom>
          <a:solidFill>
            <a:srgbClr val="0B2545"/>
          </a:solidFill>
          <a:ln w="12700">
            <a:solidFill>
              <a:srgbClr val="0B2545"/>
            </a:solidFill>
            <a:prstDash val="solid"/>
          </a:ln>
        </p:spPr>
      </p:sp>
      <p:sp>
        <p:nvSpPr>
          <p:cNvPr id="36" name="Text 34"/>
          <p:cNvSpPr/>
          <p:nvPr/>
        </p:nvSpPr>
        <p:spPr>
          <a:xfrm>
            <a:off x="651052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37" name="Text 35"/>
          <p:cNvSpPr/>
          <p:nvPr/>
        </p:nvSpPr>
        <p:spPr>
          <a:xfrm>
            <a:off x="6400800" y="3739896"/>
            <a:ext cx="2542032" cy="420624"/>
          </a:xfrm>
          <a:prstGeom prst="rect">
            <a:avLst/>
          </a:prstGeom>
          <a:noFill/>
          <a:ln/>
        </p:spPr>
        <p:txBody>
          <a:bodyPr wrap="square" lIns="25400" tIns="25400" rIns="25400" bIns="25400" rtlCol="0" anchor="ctr"/>
          <a:lstStyle/>
          <a:p>
            <a:pPr marL="0" indent="0">
              <a:buNone/>
            </a:pPr>
            <a:r>
              <a:rPr lang="en-US" sz="900" b="1" dirty="0">
                <a:solidFill>
                  <a:srgbClr val="0F9D8F"/>
                </a:solidFill>
                <a:latin typeface="Segoe UI Semibold" pitchFamily="34" charset="0"/>
                <a:ea typeface="Segoe UI Semibold" pitchFamily="34" charset="-122"/>
                <a:cs typeface="Segoe UI Semibold" pitchFamily="34" charset="-120"/>
              </a:rPr>
              <a:t>Hình 12: </a:t>
            </a:r>
            <a:r>
              <a:rPr lang="en-US" sz="900" i="1" dirty="0">
                <a:solidFill>
                  <a:srgbClr val="1E293B"/>
                </a:solidFill>
                <a:latin typeface="Segoe UI" pitchFamily="34" charset="0"/>
                <a:ea typeface="Segoe UI" pitchFamily="34" charset="-122"/>
                <a:cs typeface="Segoe UI" pitchFamily="34" charset="-120"/>
              </a:rPr>
              <a:t>Dán danh sách từ Excel để tạo nhanh tài khoản</a:t>
            </a:r>
            <a:endParaRPr lang="en-US" sz="900" dirty="0"/>
          </a:p>
        </p:txBody>
      </p:sp>
      <p:sp>
        <p:nvSpPr>
          <p:cNvPr id="38" name="Shape 36"/>
          <p:cNvSpPr/>
          <p:nvPr/>
        </p:nvSpPr>
        <p:spPr>
          <a:xfrm>
            <a:off x="9089136" y="1545336"/>
            <a:ext cx="2651760" cy="2670048"/>
          </a:xfrm>
          <a:prstGeom prst="roundRect">
            <a:avLst>
              <a:gd name="adj" fmla="val 206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39" name="Shape 37"/>
          <p:cNvSpPr/>
          <p:nvPr/>
        </p:nvSpPr>
        <p:spPr>
          <a:xfrm>
            <a:off x="9144000" y="1600200"/>
            <a:ext cx="2542032" cy="2103120"/>
          </a:xfrm>
          <a:prstGeom prst="rect">
            <a:avLst/>
          </a:prstGeom>
          <a:solidFill>
            <a:srgbClr val="EAF0F7"/>
          </a:solidFill>
          <a:ln w="12700">
            <a:solidFill>
              <a:srgbClr val="9AA8BA"/>
            </a:solidFill>
            <a:prstDash val="dash"/>
          </a:ln>
        </p:spPr>
      </p:sp>
      <p:sp>
        <p:nvSpPr>
          <p:cNvPr id="40" name="Shape 38"/>
          <p:cNvSpPr/>
          <p:nvPr/>
        </p:nvSpPr>
        <p:spPr>
          <a:xfrm>
            <a:off x="10122408" y="2084832"/>
            <a:ext cx="585216" cy="420624"/>
          </a:xfrm>
          <a:prstGeom prst="rect">
            <a:avLst/>
          </a:prstGeom>
          <a:solidFill>
            <a:srgbClr val="D5DFEB"/>
          </a:solidFill>
          <a:ln w="12700">
            <a:solidFill>
              <a:srgbClr val="9AA8BA"/>
            </a:solidFill>
            <a:prstDash val="solid"/>
          </a:ln>
        </p:spPr>
      </p:sp>
      <p:sp>
        <p:nvSpPr>
          <p:cNvPr id="41" name="Shape 39"/>
          <p:cNvSpPr/>
          <p:nvPr/>
        </p:nvSpPr>
        <p:spPr>
          <a:xfrm>
            <a:off x="10296144" y="2176272"/>
            <a:ext cx="237744" cy="237744"/>
          </a:xfrm>
          <a:prstGeom prst="ellipse">
            <a:avLst/>
          </a:prstGeom>
          <a:solidFill>
            <a:srgbClr val="EAF0F7"/>
          </a:solidFill>
          <a:ln w="12700">
            <a:solidFill>
              <a:srgbClr val="9AA8BA"/>
            </a:solidFill>
            <a:prstDash val="solid"/>
          </a:ln>
        </p:spPr>
      </p:sp>
      <p:sp>
        <p:nvSpPr>
          <p:cNvPr id="42" name="Shape 40"/>
          <p:cNvSpPr/>
          <p:nvPr/>
        </p:nvSpPr>
        <p:spPr>
          <a:xfrm>
            <a:off x="9253728" y="1709928"/>
            <a:ext cx="1143000" cy="256032"/>
          </a:xfrm>
          <a:prstGeom prst="roundRect">
            <a:avLst>
              <a:gd name="adj" fmla="val 50000"/>
            </a:avLst>
          </a:prstGeom>
          <a:solidFill>
            <a:srgbClr val="0B2545"/>
          </a:solidFill>
          <a:ln w="12700">
            <a:solidFill>
              <a:srgbClr val="0B2545"/>
            </a:solidFill>
            <a:prstDash val="solid"/>
          </a:ln>
        </p:spPr>
      </p:sp>
      <p:sp>
        <p:nvSpPr>
          <p:cNvPr id="43" name="Text 41"/>
          <p:cNvSpPr/>
          <p:nvPr/>
        </p:nvSpPr>
        <p:spPr>
          <a:xfrm>
            <a:off x="925372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4" name="Text 42"/>
          <p:cNvSpPr/>
          <p:nvPr/>
        </p:nvSpPr>
        <p:spPr>
          <a:xfrm>
            <a:off x="9144000" y="3739896"/>
            <a:ext cx="2542032" cy="420624"/>
          </a:xfrm>
          <a:prstGeom prst="rect">
            <a:avLst/>
          </a:prstGeom>
          <a:noFill/>
          <a:ln/>
        </p:spPr>
        <p:txBody>
          <a:bodyPr wrap="square" lIns="25400" tIns="25400" rIns="25400" bIns="25400" rtlCol="0" anchor="ctr"/>
          <a:lstStyle/>
          <a:p>
            <a:pPr marL="0" indent="0">
              <a:buNone/>
            </a:pPr>
            <a:r>
              <a:rPr lang="en-US" sz="900" b="1" dirty="0">
                <a:solidFill>
                  <a:srgbClr val="0F9D8F"/>
                </a:solidFill>
                <a:latin typeface="Segoe UI Semibold" pitchFamily="34" charset="0"/>
                <a:ea typeface="Segoe UI Semibold" pitchFamily="34" charset="-122"/>
                <a:cs typeface="Segoe UI Semibold" pitchFamily="34" charset="-120"/>
              </a:rPr>
              <a:t>Hình 13: </a:t>
            </a:r>
            <a:r>
              <a:rPr lang="en-US" sz="900" i="1" dirty="0">
                <a:solidFill>
                  <a:srgbClr val="1E293B"/>
                </a:solidFill>
                <a:latin typeface="Segoe UI" pitchFamily="34" charset="0"/>
                <a:ea typeface="Segoe UI" pitchFamily="34" charset="-122"/>
                <a:cs typeface="Segoe UI" pitchFamily="34" charset="-120"/>
              </a:rPr>
              <a:t>Quản lý lớp và trao đổi kết quả với phụ huynh</a:t>
            </a:r>
            <a:endParaRPr lang="en-US" sz="900" dirty="0"/>
          </a:p>
        </p:txBody>
      </p:sp>
      <p:sp>
        <p:nvSpPr>
          <p:cNvPr id="45" name="Text 0"/>
          <p:cNvSpPr>
            <a:spLocks noGrp="1"/>
          </p:cNvSpPr>
          <p:nvPr>
            <p:ph type="pic" idx="100"/>
          </p:nvPr>
        </p:nvSpPr>
        <p:spPr>
          <a:xfrm>
            <a:off x="6400800" y="1600200"/>
            <a:ext cx="2542032" cy="2103120"/>
          </a:xfrm>
          <a:prstGeom prst="rect">
            <a:avLst/>
          </a:prstGeom>
          <a:noFill/>
          <a:ln/>
        </p:spPr>
        <p:txBody>
          <a:bodyPr wrap="square" rtlCol="0" anchor="ctr"/>
          <a:lstStyle/>
          <a:p>
            <a:pPr marL="0" indent="0" algn="ctr">
              <a:buNone/>
            </a:pPr>
            <a:endParaRPr lang="en-US" sz="1100" dirty="0"/>
          </a:p>
        </p:txBody>
      </p:sp>
      <p:sp>
        <p:nvSpPr>
          <p:cNvPr id="46" name="Text 0"/>
          <p:cNvSpPr>
            <a:spLocks noGrp="1"/>
          </p:cNvSpPr>
          <p:nvPr>
            <p:ph type="pic" idx="101"/>
          </p:nvPr>
        </p:nvSpPr>
        <p:spPr>
          <a:xfrm>
            <a:off x="9144000" y="1600200"/>
            <a:ext cx="2542032" cy="2103120"/>
          </a:xfrm>
          <a:prstGeom prst="rect">
            <a:avLst/>
          </a:prstGeom>
          <a:noFill/>
          <a:ln/>
        </p:spPr>
        <p:txBody>
          <a:bodyPr wrap="square" rtlCol="0" anchor="ctr"/>
          <a:lstStyle/>
          <a:p>
            <a:pPr marL="0" indent="0" algn="ctr">
              <a:buNone/>
            </a:pPr>
            <a:endParaRPr lang="en-US" sz="1100" dirty="0"/>
          </a:p>
        </p:txBody>
      </p:sp>
      <p:sp>
        <p:nvSpPr>
          <p:cNvPr id="47" name="Shape 45"/>
          <p:cNvSpPr/>
          <p:nvPr/>
        </p:nvSpPr>
        <p:spPr>
          <a:xfrm>
            <a:off x="502920" y="6419088"/>
            <a:ext cx="11185855" cy="0"/>
          </a:xfrm>
          <a:prstGeom prst="line">
            <a:avLst/>
          </a:prstGeom>
          <a:noFill/>
          <a:ln w="9525">
            <a:solidFill>
              <a:srgbClr val="D6DEE8"/>
            </a:solidFill>
            <a:prstDash val="solid"/>
          </a:ln>
        </p:spPr>
      </p:sp>
      <p:sp>
        <p:nvSpPr>
          <p:cNvPr id="48" name="Text 46"/>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49" name="Text 47"/>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19</a:t>
            </a:r>
            <a:endParaRPr lang="en-US" sz="1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4  ·  A) GIA SƯ ẢO  ·  B) MỨC ĐỘ GIẢI THÍCH CHO TỪNG ĐỐI TƯỢNG</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AI làm “gia sư ảo” giải thích lỗi sai cho học sinh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72768"/>
            <a:ext cx="1664208" cy="658368"/>
          </a:xfrm>
          <a:prstGeom prst="roundRect">
            <a:avLst>
              <a:gd name="adj" fmla="val 13889"/>
            </a:avLst>
          </a:prstGeom>
          <a:solidFill>
            <a:srgbClr val="E4572E"/>
          </a:solidFill>
          <a:ln w="12700">
            <a:solidFill>
              <a:srgbClr val="E4572E"/>
            </a:solidFill>
            <a:prstDash val="solid"/>
          </a:ln>
        </p:spPr>
      </p:sp>
      <p:sp>
        <p:nvSpPr>
          <p:cNvPr id="9" name="Text 7"/>
          <p:cNvSpPr/>
          <p:nvPr/>
        </p:nvSpPr>
        <p:spPr>
          <a:xfrm>
            <a:off x="502920" y="1572768"/>
            <a:ext cx="1664208" cy="65836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HS làm sai</a:t>
            </a:r>
            <a:endParaRPr lang="en-US" sz="1200" dirty="0"/>
          </a:p>
        </p:txBody>
      </p:sp>
      <p:sp>
        <p:nvSpPr>
          <p:cNvPr id="10" name="Text 8"/>
          <p:cNvSpPr/>
          <p:nvPr/>
        </p:nvSpPr>
        <p:spPr>
          <a:xfrm>
            <a:off x="2148840" y="1572768"/>
            <a:ext cx="201168" cy="658368"/>
          </a:xfrm>
          <a:prstGeom prst="rect">
            <a:avLst/>
          </a:prstGeom>
          <a:noFill/>
          <a:ln/>
        </p:spPr>
        <p:txBody>
          <a:bodyPr wrap="square" lIns="0" tIns="0" rIns="0" bIns="0" rtlCol="0" anchor="ctr"/>
          <a:lstStyle/>
          <a:p>
            <a:pPr marL="0" indent="0" algn="ctr">
              <a:buNone/>
            </a:pPr>
            <a:r>
              <a:rPr lang="en-US" sz="2200" dirty="0">
                <a:solidFill>
                  <a:srgbClr val="9AA8BA"/>
                </a:solidFill>
                <a:latin typeface="Segoe UI Semibold" pitchFamily="34" charset="0"/>
                <a:ea typeface="Segoe UI Semibold" pitchFamily="34" charset="-122"/>
                <a:cs typeface="Segoe UI Semibold" pitchFamily="34" charset="-120"/>
              </a:rPr>
              <a:t>›</a:t>
            </a:r>
            <a:endParaRPr lang="en-US" sz="2200" dirty="0"/>
          </a:p>
        </p:txBody>
      </p:sp>
      <p:sp>
        <p:nvSpPr>
          <p:cNvPr id="11" name="Shape 9"/>
          <p:cNvSpPr/>
          <p:nvPr/>
        </p:nvSpPr>
        <p:spPr>
          <a:xfrm>
            <a:off x="2331720" y="1572768"/>
            <a:ext cx="1664208" cy="658368"/>
          </a:xfrm>
          <a:prstGeom prst="roundRect">
            <a:avLst>
              <a:gd name="adj" fmla="val 13889"/>
            </a:avLst>
          </a:prstGeom>
          <a:solidFill>
            <a:srgbClr val="13315C"/>
          </a:solidFill>
          <a:ln w="12700">
            <a:solidFill>
              <a:srgbClr val="13315C"/>
            </a:solidFill>
            <a:prstDash val="solid"/>
          </a:ln>
        </p:spPr>
      </p:sp>
      <p:sp>
        <p:nvSpPr>
          <p:cNvPr id="12" name="Text 10"/>
          <p:cNvSpPr/>
          <p:nvPr/>
        </p:nvSpPr>
        <p:spPr>
          <a:xfrm>
            <a:off x="2331720" y="1572768"/>
            <a:ext cx="1664208" cy="65836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Lời giải mặc định</a:t>
            </a:r>
            <a:endParaRPr lang="en-US" sz="1200" dirty="0"/>
          </a:p>
        </p:txBody>
      </p:sp>
      <p:sp>
        <p:nvSpPr>
          <p:cNvPr id="13" name="Text 11"/>
          <p:cNvSpPr/>
          <p:nvPr/>
        </p:nvSpPr>
        <p:spPr>
          <a:xfrm>
            <a:off x="3977640" y="1572768"/>
            <a:ext cx="201168" cy="658368"/>
          </a:xfrm>
          <a:prstGeom prst="rect">
            <a:avLst/>
          </a:prstGeom>
          <a:noFill/>
          <a:ln/>
        </p:spPr>
        <p:txBody>
          <a:bodyPr wrap="square" lIns="0" tIns="0" rIns="0" bIns="0" rtlCol="0" anchor="ctr"/>
          <a:lstStyle/>
          <a:p>
            <a:pPr marL="0" indent="0" algn="ctr">
              <a:buNone/>
            </a:pPr>
            <a:r>
              <a:rPr lang="en-US" sz="2200" dirty="0">
                <a:solidFill>
                  <a:srgbClr val="9AA8BA"/>
                </a:solidFill>
                <a:latin typeface="Segoe UI Semibold" pitchFamily="34" charset="0"/>
                <a:ea typeface="Segoe UI Semibold" pitchFamily="34" charset="-122"/>
                <a:cs typeface="Segoe UI Semibold" pitchFamily="34" charset="-120"/>
              </a:rPr>
              <a:t>›</a:t>
            </a:r>
            <a:endParaRPr lang="en-US" sz="2200" dirty="0"/>
          </a:p>
        </p:txBody>
      </p:sp>
      <p:sp>
        <p:nvSpPr>
          <p:cNvPr id="14" name="Shape 12"/>
          <p:cNvSpPr/>
          <p:nvPr/>
        </p:nvSpPr>
        <p:spPr>
          <a:xfrm>
            <a:off x="4160520" y="1572768"/>
            <a:ext cx="1664208" cy="658368"/>
          </a:xfrm>
          <a:prstGeom prst="roundRect">
            <a:avLst>
              <a:gd name="adj" fmla="val 13889"/>
            </a:avLst>
          </a:prstGeom>
          <a:solidFill>
            <a:srgbClr val="F2A900"/>
          </a:solidFill>
          <a:ln w="12700">
            <a:solidFill>
              <a:srgbClr val="F2A900"/>
            </a:solidFill>
            <a:prstDash val="solid"/>
          </a:ln>
        </p:spPr>
      </p:sp>
      <p:sp>
        <p:nvSpPr>
          <p:cNvPr id="15" name="Text 13"/>
          <p:cNvSpPr/>
          <p:nvPr/>
        </p:nvSpPr>
        <p:spPr>
          <a:xfrm>
            <a:off x="4160520" y="1572768"/>
            <a:ext cx="1664208" cy="658368"/>
          </a:xfrm>
          <a:prstGeom prst="rect">
            <a:avLst/>
          </a:prstGeom>
          <a:noFill/>
          <a:ln/>
        </p:spPr>
        <p:txBody>
          <a:bodyPr wrap="square" lIns="0" tIns="0" rIns="0" bIns="0" rtlCol="0" anchor="ctr"/>
          <a:lstStyle/>
          <a:p>
            <a:pPr marL="0" indent="0" algn="ctr">
              <a:buNone/>
            </a:pPr>
            <a:r>
              <a:rPr lang="en-US" sz="1200" b="1" dirty="0">
                <a:solidFill>
                  <a:srgbClr val="0B2545"/>
                </a:solidFill>
                <a:latin typeface="Segoe UI Semibold" pitchFamily="34" charset="0"/>
                <a:ea typeface="Segoe UI Semibold" pitchFamily="34" charset="-122"/>
                <a:cs typeface="Segoe UI Semibold" pitchFamily="34" charset="-120"/>
              </a:rPr>
              <a:t>“Vẫn khó hiểu?”</a:t>
            </a:r>
            <a:endParaRPr lang="en-US" sz="1200" dirty="0"/>
          </a:p>
        </p:txBody>
      </p:sp>
      <p:sp>
        <p:nvSpPr>
          <p:cNvPr id="16" name="Text 14"/>
          <p:cNvSpPr/>
          <p:nvPr/>
        </p:nvSpPr>
        <p:spPr>
          <a:xfrm>
            <a:off x="5806440" y="1572768"/>
            <a:ext cx="201168" cy="658368"/>
          </a:xfrm>
          <a:prstGeom prst="rect">
            <a:avLst/>
          </a:prstGeom>
          <a:noFill/>
          <a:ln/>
        </p:spPr>
        <p:txBody>
          <a:bodyPr wrap="square" lIns="0" tIns="0" rIns="0" bIns="0" rtlCol="0" anchor="ctr"/>
          <a:lstStyle/>
          <a:p>
            <a:pPr marL="0" indent="0" algn="ctr">
              <a:buNone/>
            </a:pPr>
            <a:r>
              <a:rPr lang="en-US" sz="2200" dirty="0">
                <a:solidFill>
                  <a:srgbClr val="9AA8BA"/>
                </a:solidFill>
                <a:latin typeface="Segoe UI Semibold" pitchFamily="34" charset="0"/>
                <a:ea typeface="Segoe UI Semibold" pitchFamily="34" charset="-122"/>
                <a:cs typeface="Segoe UI Semibold" pitchFamily="34" charset="-120"/>
              </a:rPr>
              <a:t>›</a:t>
            </a:r>
            <a:endParaRPr lang="en-US" sz="2200" dirty="0"/>
          </a:p>
        </p:txBody>
      </p:sp>
      <p:sp>
        <p:nvSpPr>
          <p:cNvPr id="17" name="Shape 15"/>
          <p:cNvSpPr/>
          <p:nvPr/>
        </p:nvSpPr>
        <p:spPr>
          <a:xfrm>
            <a:off x="5989320" y="1572768"/>
            <a:ext cx="1664208" cy="658368"/>
          </a:xfrm>
          <a:prstGeom prst="roundRect">
            <a:avLst>
              <a:gd name="adj" fmla="val 13889"/>
            </a:avLst>
          </a:prstGeom>
          <a:solidFill>
            <a:srgbClr val="0F9D8F"/>
          </a:solidFill>
          <a:ln w="12700">
            <a:solidFill>
              <a:srgbClr val="0F9D8F"/>
            </a:solidFill>
            <a:prstDash val="solid"/>
          </a:ln>
        </p:spPr>
      </p:sp>
      <p:sp>
        <p:nvSpPr>
          <p:cNvPr id="18" name="Text 16"/>
          <p:cNvSpPr/>
          <p:nvPr/>
        </p:nvSpPr>
        <p:spPr>
          <a:xfrm>
            <a:off x="5989320" y="1572768"/>
            <a:ext cx="1664208" cy="658368"/>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AI giảng lại</a:t>
            </a:r>
            <a:endParaRPr lang="en-US" sz="1200" dirty="0"/>
          </a:p>
        </p:txBody>
      </p:sp>
      <p:sp>
        <p:nvSpPr>
          <p:cNvPr id="19" name="Text 17"/>
          <p:cNvSpPr/>
          <p:nvPr/>
        </p:nvSpPr>
        <p:spPr>
          <a:xfrm>
            <a:off x="502920" y="2331720"/>
            <a:ext cx="7223760" cy="548640"/>
          </a:xfrm>
          <a:prstGeom prst="rect">
            <a:avLst/>
          </a:prstGeom>
          <a:noFill/>
          <a:ln/>
        </p:spPr>
        <p:txBody>
          <a:bodyPr wrap="square" lIns="0" tIns="0" rIns="0" bIns="0" rtlCol="0" anchor="ctr"/>
          <a:lstStyle/>
          <a:p>
            <a:pPr marL="0" indent="0">
              <a:buNone/>
            </a:pPr>
            <a:r>
              <a:rPr lang="en-US" sz="1100" i="1" dirty="0">
                <a:solidFill>
                  <a:srgbClr val="5B6B82"/>
                </a:solidFill>
                <a:latin typeface="Segoe UI" pitchFamily="34" charset="0"/>
                <a:ea typeface="Segoe UI" pitchFamily="34" charset="-122"/>
                <a:cs typeface="Segoe UI" pitchFamily="34" charset="-120"/>
              </a:rPr>
              <a:t>AI chỉ chạy khi HS chủ động bấm; lời giải lưu đệm (cache) cho cùng tổ hợp “câu hỏi – lỗi” → phản hồi tức thì, tiết kiệm chi phí.</a:t>
            </a:r>
            <a:endParaRPr lang="en-US" sz="1100" dirty="0"/>
          </a:p>
        </p:txBody>
      </p:sp>
      <p:sp>
        <p:nvSpPr>
          <p:cNvPr id="20" name="Text 18"/>
          <p:cNvSpPr/>
          <p:nvPr/>
        </p:nvSpPr>
        <p:spPr>
          <a:xfrm>
            <a:off x="502920" y="2971800"/>
            <a:ext cx="7223760" cy="292608"/>
          </a:xfrm>
          <a:prstGeom prst="rect">
            <a:avLst/>
          </a:prstGeom>
          <a:noFill/>
          <a:ln/>
        </p:spPr>
        <p:txBody>
          <a:bodyPr wrap="square" lIns="0" tIns="0" rIns="0" bIns="0" rtlCol="0" anchor="ctr"/>
          <a:lstStyle/>
          <a:p>
            <a:pPr marL="0" indent="0">
              <a:buNone/>
            </a:pPr>
            <a:r>
              <a:rPr lang="en-US" sz="1150" b="1" dirty="0">
                <a:solidFill>
                  <a:srgbClr val="0B2545"/>
                </a:solidFill>
                <a:latin typeface="Segoe UI Semibold" pitchFamily="34" charset="0"/>
                <a:ea typeface="Segoe UI Semibold" pitchFamily="34" charset="-122"/>
                <a:cs typeface="Segoe UI Semibold" pitchFamily="34" charset="-120"/>
              </a:rPr>
              <a:t>Bảng 5. Ba mức độ giải thích của trợ lí AI</a:t>
            </a:r>
            <a:endParaRPr lang="en-US" sz="115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02920" y="3310128"/>
          <a:ext cx="7223760" cy="1828800"/>
        </p:xfrm>
        <a:graphic>
          <a:graphicData uri="http://schemas.openxmlformats.org/drawingml/2006/table">
            <a:tbl>
              <a:tblPr/>
              <a:tblGrid>
                <a:gridCol w="1737360"/>
                <a:gridCol w="5486400"/>
              </a:tblGrid>
              <a:tr h="457200">
                <a:tc>
                  <a:txBody>
                    <a:bodyPr/>
                    <a:lstStyle/>
                    <a:p>
                      <a:pPr marL="0" indent="0">
                        <a:buNone/>
                      </a:pPr>
                      <a:r>
                        <a:rPr lang="en-US" sz="1150" b="1" dirty="0">
                          <a:solidFill>
                            <a:srgbClr val="FFFFFF"/>
                          </a:solidFill>
                          <a:latin typeface="Segoe UI Semibold" pitchFamily="34" charset="0"/>
                          <a:ea typeface="Segoe UI Semibold" pitchFamily="34" charset="-122"/>
                          <a:cs typeface="Segoe UI Semibold" pitchFamily="34" charset="-120"/>
                        </a:rPr>
                        <a:t>Mức độ</a:t>
                      </a:r>
                      <a:endParaRPr lang="en-US" sz="1150" dirty="0">
                        <a:latin typeface="Segoe UI Semibold" charset="0"/>
                        <a:ea typeface="Segoe UI Semibold" charset="0"/>
                        <a:cs typeface="Segoe UI Semibold"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0B2545"/>
                    </a:solidFill>
                  </a:tcPr>
                </a:tc>
                <a:tc>
                  <a:txBody>
                    <a:bodyPr/>
                    <a:lstStyle/>
                    <a:p>
                      <a:pPr marL="0" indent="0">
                        <a:buNone/>
                      </a:pPr>
                      <a:r>
                        <a:rPr lang="en-US" sz="1150" b="1" dirty="0">
                          <a:solidFill>
                            <a:srgbClr val="FFFFFF"/>
                          </a:solidFill>
                          <a:latin typeface="Segoe UI Semibold" pitchFamily="34" charset="0"/>
                          <a:ea typeface="Segoe UI Semibold" pitchFamily="34" charset="-122"/>
                          <a:cs typeface="Segoe UI Semibold" pitchFamily="34" charset="-120"/>
                        </a:rPr>
                        <a:t>Ý nghĩa khi áp dụng</a:t>
                      </a:r>
                      <a:endParaRPr lang="en-US" sz="1150" dirty="0">
                        <a:latin typeface="Segoe UI Semibold" charset="0"/>
                        <a:ea typeface="Segoe UI Semibold" charset="0"/>
                        <a:cs typeface="Segoe UI Semibold"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0B2545"/>
                    </a:solidFill>
                  </a:tcPr>
                </a:tc>
              </a:tr>
              <a:tr h="457200">
                <a:tc>
                  <a:txBody>
                    <a:bodyPr/>
                    <a:lstStyle/>
                    <a:p>
                      <a:pPr marL="0" indent="0">
                        <a:buNone/>
                      </a:pPr>
                      <a:r>
                        <a:rPr lang="en-US" sz="1100" b="1" dirty="0">
                          <a:solidFill>
                            <a:srgbClr val="5B6B82"/>
                          </a:solidFill>
                          <a:latin typeface="Segoe UI Semibold" pitchFamily="34" charset="0"/>
                          <a:ea typeface="Segoe UI Semibold" pitchFamily="34" charset="-122"/>
                          <a:cs typeface="Segoe UI Semibold" pitchFamily="34" charset="-120"/>
                        </a:rPr>
                        <a:t>Không sử dụng</a:t>
                      </a:r>
                      <a:endParaRPr lang="en-US" sz="1100" dirty="0">
                        <a:latin typeface="Segoe UI Semibold" charset="0"/>
                        <a:ea typeface="Segoe UI Semibold" charset="0"/>
                        <a:cs typeface="Segoe UI Semibold"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buNone/>
                      </a:pPr>
                      <a:r>
                        <a:rPr lang="en-US" sz="1100" dirty="0">
                          <a:solidFill>
                            <a:srgbClr val="1E293B"/>
                          </a:solidFill>
                          <a:latin typeface="Segoe UI" pitchFamily="34" charset="0"/>
                          <a:ea typeface="Segoe UI" pitchFamily="34" charset="-122"/>
                          <a:cs typeface="Segoe UI" pitchFamily="34" charset="-120"/>
                        </a:rPr>
                        <a:t>Tắt AI; HS chỉ dùng lời giải thích mặc định của hệ thống.</a:t>
                      </a:r>
                      <a:endParaRPr lang="en-US" sz="1100" dirty="0">
                        <a:latin typeface="Segoe UI" charset="0"/>
                        <a:ea typeface="Segoe UI" charset="0"/>
                        <a:cs typeface="Segoe UI"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57200">
                <a:tc>
                  <a:txBody>
                    <a:bodyPr/>
                    <a:lstStyle/>
                    <a:p>
                      <a:pPr marL="0" indent="0">
                        <a:buNone/>
                      </a:pPr>
                      <a:r>
                        <a:rPr lang="en-US" sz="1100" b="1" dirty="0">
                          <a:solidFill>
                            <a:srgbClr val="A06E00"/>
                          </a:solidFill>
                          <a:latin typeface="Segoe UI Semibold" pitchFamily="34" charset="0"/>
                          <a:ea typeface="Segoe UI Semibold" pitchFamily="34" charset="-122"/>
                          <a:cs typeface="Segoe UI Semibold" pitchFamily="34" charset="-120"/>
                        </a:rPr>
                        <a:t>Ngắn gọn</a:t>
                      </a:r>
                      <a:endParaRPr lang="en-US" sz="1100" dirty="0">
                        <a:latin typeface="Segoe UI Semibold" charset="0"/>
                        <a:ea typeface="Segoe UI Semibold" charset="0"/>
                        <a:cs typeface="Segoe UI Semibold"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buNone/>
                      </a:pPr>
                      <a:r>
                        <a:rPr lang="en-US" sz="1100" dirty="0">
                          <a:solidFill>
                            <a:srgbClr val="1E293B"/>
                          </a:solidFill>
                          <a:latin typeface="Segoe UI" pitchFamily="34" charset="0"/>
                          <a:ea typeface="Segoe UI" pitchFamily="34" charset="-122"/>
                          <a:cs typeface="Segoe UI" pitchFamily="34" charset="-120"/>
                        </a:rPr>
                        <a:t>2–3 câu đúng chỗ sai mấu chốt – hợp với HS đã nắm khá bài.</a:t>
                      </a:r>
                      <a:endParaRPr lang="en-US" sz="1100" dirty="0">
                        <a:latin typeface="Segoe UI" charset="0"/>
                        <a:ea typeface="Segoe UI" charset="0"/>
                        <a:cs typeface="Segoe UI"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8FAFC"/>
                    </a:solidFill>
                  </a:tcPr>
                </a:tc>
              </a:tr>
              <a:tr h="457200">
                <a:tc>
                  <a:txBody>
                    <a:bodyPr/>
                    <a:lstStyle/>
                    <a:p>
                      <a:pPr marL="0" indent="0">
                        <a:buNone/>
                      </a:pPr>
                      <a:r>
                        <a:rPr lang="en-US" sz="1100" b="1" dirty="0">
                          <a:solidFill>
                            <a:srgbClr val="0F9D8F"/>
                          </a:solidFill>
                          <a:latin typeface="Segoe UI Semibold" pitchFamily="34" charset="0"/>
                          <a:ea typeface="Segoe UI Semibold" pitchFamily="34" charset="-122"/>
                          <a:cs typeface="Segoe UI Semibold" pitchFamily="34" charset="-120"/>
                        </a:rPr>
                        <a:t>Chi tiết</a:t>
                      </a:r>
                      <a:endParaRPr lang="en-US" sz="1100" dirty="0">
                        <a:latin typeface="Segoe UI Semibold" charset="0"/>
                        <a:ea typeface="Segoe UI Semibold" charset="0"/>
                        <a:cs typeface="Segoe UI Semibold"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buNone/>
                      </a:pPr>
                      <a:r>
                        <a:rPr lang="en-US" sz="1100" dirty="0">
                          <a:solidFill>
                            <a:srgbClr val="1E293B"/>
                          </a:solidFill>
                          <a:latin typeface="Segoe UI" pitchFamily="34" charset="0"/>
                          <a:ea typeface="Segoe UI" pitchFamily="34" charset="-122"/>
                          <a:cs typeface="Segoe UI" pitchFamily="34" charset="-120"/>
                        </a:rPr>
                        <a:t>Giảng đủ 5 bước từ đọc đề đến kết quả – hợp với HS cần kèm kĩ.</a:t>
                      </a:r>
                      <a:endParaRPr lang="en-US" sz="1100" dirty="0">
                        <a:latin typeface="Segoe UI" charset="0"/>
                        <a:ea typeface="Segoe UI" charset="0"/>
                        <a:cs typeface="Segoe UI" charset="0"/>
                      </a:endParaRPr>
                    </a:p>
                  </a:txBody>
                  <a:tcPr marL="73152" marR="73152" marT="73152" marB="7315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sp>
        <p:nvSpPr>
          <p:cNvPr id="22" name="Shape 19"/>
          <p:cNvSpPr/>
          <p:nvPr/>
        </p:nvSpPr>
        <p:spPr>
          <a:xfrm>
            <a:off x="502920" y="5349240"/>
            <a:ext cx="7223760" cy="822960"/>
          </a:xfrm>
          <a:prstGeom prst="roundRect">
            <a:avLst>
              <a:gd name="adj" fmla="val 8889"/>
            </a:avLst>
          </a:prstGeom>
          <a:solidFill>
            <a:srgbClr val="D5F2EE"/>
          </a:solidFill>
          <a:ln w="9525">
            <a:solidFill>
              <a:srgbClr val="D5F2EE"/>
            </a:solidFill>
            <a:prstDash val="solid"/>
          </a:ln>
        </p:spPr>
      </p:sp>
      <p:sp>
        <p:nvSpPr>
          <p:cNvPr id="23" name="Text 20"/>
          <p:cNvSpPr/>
          <p:nvPr/>
        </p:nvSpPr>
        <p:spPr>
          <a:xfrm>
            <a:off x="731520" y="5349240"/>
            <a:ext cx="6858000" cy="822960"/>
          </a:xfrm>
          <a:prstGeom prst="rect">
            <a:avLst/>
          </a:prstGeom>
          <a:noFill/>
          <a:ln/>
        </p:spPr>
        <p:txBody>
          <a:bodyPr wrap="square" lIns="0" tIns="0" rIns="0" bIns="0" rtlCol="0" anchor="ctr"/>
          <a:lstStyle/>
          <a:p>
            <a:pPr marL="0" indent="0">
              <a:buNone/>
            </a:pPr>
            <a:r>
              <a:rPr lang="en-US" sz="1150" b="1" dirty="0">
                <a:solidFill>
                  <a:srgbClr val="0F9D8F"/>
                </a:solidFill>
                <a:latin typeface="Segoe UI Semibold" pitchFamily="34" charset="0"/>
                <a:ea typeface="Segoe UI Semibold" pitchFamily="34" charset="-122"/>
                <a:cs typeface="Segoe UI Semibold" pitchFamily="34" charset="-120"/>
              </a:rPr>
              <a:t>Quy tắc ghi đè theo 4 chiều: </a:t>
            </a:r>
            <a:r>
              <a:rPr lang="en-US" sz="1150" dirty="0">
                <a:solidFill>
                  <a:srgbClr val="1E293B"/>
                </a:solidFill>
                <a:latin typeface="Segoe UI" pitchFamily="34" charset="0"/>
                <a:ea typeface="Segoe UI" pitchFamily="34" charset="-122"/>
                <a:cs typeface="Segoe UI" pitchFamily="34" charset="-120"/>
              </a:rPr>
              <a:t>chủ đề · lớp · học sinh · loại lượt làm bài – ưu tiên quy tắc cụ thể nhất; tránh HS khá giỏi ỷ lại AI.</a:t>
            </a:r>
            <a:endParaRPr lang="en-US" sz="1150" dirty="0"/>
          </a:p>
        </p:txBody>
      </p:sp>
      <p:sp>
        <p:nvSpPr>
          <p:cNvPr id="24" name="Shape 21"/>
          <p:cNvSpPr/>
          <p:nvPr/>
        </p:nvSpPr>
        <p:spPr>
          <a:xfrm>
            <a:off x="7900416" y="1545336"/>
            <a:ext cx="3840480" cy="4681728"/>
          </a:xfrm>
          <a:prstGeom prst="roundRect">
            <a:avLst>
              <a:gd name="adj" fmla="val 142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5" name="Shape 22"/>
          <p:cNvSpPr/>
          <p:nvPr/>
        </p:nvSpPr>
        <p:spPr>
          <a:xfrm>
            <a:off x="7955280" y="1600200"/>
            <a:ext cx="3730752" cy="4114800"/>
          </a:xfrm>
          <a:prstGeom prst="rect">
            <a:avLst/>
          </a:prstGeom>
          <a:solidFill>
            <a:srgbClr val="EAF0F7"/>
          </a:solidFill>
          <a:ln w="12700">
            <a:solidFill>
              <a:srgbClr val="9AA8BA"/>
            </a:solidFill>
            <a:prstDash val="dash"/>
          </a:ln>
        </p:spPr>
      </p:sp>
      <p:sp>
        <p:nvSpPr>
          <p:cNvPr id="26" name="Shape 23"/>
          <p:cNvSpPr/>
          <p:nvPr/>
        </p:nvSpPr>
        <p:spPr>
          <a:xfrm>
            <a:off x="9528048" y="3090672"/>
            <a:ext cx="585216" cy="420624"/>
          </a:xfrm>
          <a:prstGeom prst="rect">
            <a:avLst/>
          </a:prstGeom>
          <a:solidFill>
            <a:srgbClr val="D5DFEB"/>
          </a:solidFill>
          <a:ln w="12700">
            <a:solidFill>
              <a:srgbClr val="9AA8BA"/>
            </a:solidFill>
            <a:prstDash val="solid"/>
          </a:ln>
        </p:spPr>
      </p:sp>
      <p:sp>
        <p:nvSpPr>
          <p:cNvPr id="27" name="Shape 24"/>
          <p:cNvSpPr/>
          <p:nvPr/>
        </p:nvSpPr>
        <p:spPr>
          <a:xfrm>
            <a:off x="9701784" y="3182112"/>
            <a:ext cx="237744" cy="237744"/>
          </a:xfrm>
          <a:prstGeom prst="ellipse">
            <a:avLst/>
          </a:prstGeom>
          <a:solidFill>
            <a:srgbClr val="EAF0F7"/>
          </a:solidFill>
          <a:ln w="12700">
            <a:solidFill>
              <a:srgbClr val="9AA8BA"/>
            </a:solidFill>
            <a:prstDash val="solid"/>
          </a:ln>
        </p:spPr>
      </p:sp>
      <p:sp>
        <p:nvSpPr>
          <p:cNvPr id="28" name="Shape 25"/>
          <p:cNvSpPr/>
          <p:nvPr/>
        </p:nvSpPr>
        <p:spPr>
          <a:xfrm>
            <a:off x="8065008" y="1709928"/>
            <a:ext cx="1143000" cy="256032"/>
          </a:xfrm>
          <a:prstGeom prst="roundRect">
            <a:avLst>
              <a:gd name="adj" fmla="val 50000"/>
            </a:avLst>
          </a:prstGeom>
          <a:solidFill>
            <a:srgbClr val="0B2545"/>
          </a:solidFill>
          <a:ln w="12700">
            <a:solidFill>
              <a:srgbClr val="0B2545"/>
            </a:solidFill>
            <a:prstDash val="solid"/>
          </a:ln>
        </p:spPr>
      </p:sp>
      <p:sp>
        <p:nvSpPr>
          <p:cNvPr id="29" name="Text 26"/>
          <p:cNvSpPr/>
          <p:nvPr/>
        </p:nvSpPr>
        <p:spPr>
          <a:xfrm>
            <a:off x="806500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30" name="Text 27"/>
          <p:cNvSpPr/>
          <p:nvPr/>
        </p:nvSpPr>
        <p:spPr>
          <a:xfrm>
            <a:off x="7955280" y="5751576"/>
            <a:ext cx="373075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14: </a:t>
            </a:r>
            <a:r>
              <a:rPr lang="en-US" sz="1000" i="1" dirty="0">
                <a:solidFill>
                  <a:srgbClr val="1E293B"/>
                </a:solidFill>
                <a:latin typeface="Segoe UI" pitchFamily="34" charset="0"/>
                <a:ea typeface="Segoe UI" pitchFamily="34" charset="-122"/>
                <a:cs typeface="Segoe UI" pitchFamily="34" charset="-120"/>
              </a:rPr>
              <a:t>HS bấm “Nhờ AI giải thích chi tiết hơn” và nhận lời giảng từng bước</a:t>
            </a:r>
            <a:endParaRPr lang="en-US" sz="1000" dirty="0"/>
          </a:p>
        </p:txBody>
      </p:sp>
      <p:sp>
        <p:nvSpPr>
          <p:cNvPr id="31" name="Text 0"/>
          <p:cNvSpPr>
            <a:spLocks noGrp="1"/>
          </p:cNvSpPr>
          <p:nvPr>
            <p:ph type="pic" idx="100"/>
          </p:nvPr>
        </p:nvSpPr>
        <p:spPr>
          <a:xfrm>
            <a:off x="7955280" y="1600200"/>
            <a:ext cx="3730752" cy="4114800"/>
          </a:xfrm>
          <a:prstGeom prst="rect">
            <a:avLst/>
          </a:prstGeom>
          <a:noFill/>
          <a:ln/>
        </p:spPr>
        <p:txBody>
          <a:bodyPr wrap="square" rtlCol="0" anchor="ctr"/>
          <a:lstStyle/>
          <a:p>
            <a:pPr marL="0" indent="0" algn="ctr">
              <a:buNone/>
            </a:pPr>
            <a:endParaRPr lang="en-US" sz="1100" dirty="0"/>
          </a:p>
        </p:txBody>
      </p:sp>
      <p:sp>
        <p:nvSpPr>
          <p:cNvPr id="32" name="Shape 29"/>
          <p:cNvSpPr/>
          <p:nvPr/>
        </p:nvSpPr>
        <p:spPr>
          <a:xfrm>
            <a:off x="502920" y="6419088"/>
            <a:ext cx="11185855" cy="0"/>
          </a:xfrm>
          <a:prstGeom prst="line">
            <a:avLst/>
          </a:prstGeom>
          <a:noFill/>
          <a:ln w="9525">
            <a:solidFill>
              <a:srgbClr val="D6DEE8"/>
            </a:solidFill>
            <a:prstDash val="solid"/>
          </a:ln>
        </p:spPr>
      </p:sp>
      <p:sp>
        <p:nvSpPr>
          <p:cNvPr id="33" name="Text 30"/>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34" name="Text 31"/>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20</a:t>
            </a:r>
            <a:endParaRPr lang="en-US"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GIẢI PHÁP 4  ·  C) ĐA MÔ HÌNH  ·  D) PHÂN TÍCH LỖI  ·  Đ) HƯỚNG DẪN PHỤ HUYNH</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AI – trợ lí phân tích cho GV, cầu nối với phụ huynh</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Text 6"/>
          <p:cNvSpPr/>
          <p:nvPr/>
        </p:nvSpPr>
        <p:spPr>
          <a:xfrm>
            <a:off x="502920" y="1481328"/>
            <a:ext cx="5669280" cy="274320"/>
          </a:xfrm>
          <a:prstGeom prst="rect">
            <a:avLst/>
          </a:prstGeom>
          <a:noFill/>
          <a:ln/>
        </p:spPr>
        <p:txBody>
          <a:bodyPr wrap="square" lIns="0" tIns="0" rIns="0" bIns="0" rtlCol="0" anchor="ctr"/>
          <a:lstStyle/>
          <a:p>
            <a:pPr marL="0" indent="0">
              <a:buNone/>
            </a:pPr>
            <a:r>
              <a:rPr lang="en-US" sz="1100" b="1" dirty="0">
                <a:solidFill>
                  <a:srgbClr val="5B6B82"/>
                </a:solidFill>
                <a:latin typeface="Segoe UI Semibold" pitchFamily="34" charset="0"/>
                <a:ea typeface="Segoe UI Semibold" pitchFamily="34" charset="-122"/>
                <a:cs typeface="Segoe UI Semibold" pitchFamily="34" charset="-120"/>
              </a:rPr>
              <a:t>Bảng 6. Nhà cung cấp AI được hỗ trợ và mô hình mặc định</a:t>
            </a:r>
            <a:endParaRPr lang="en-US" sz="1100" dirty="0"/>
          </a:p>
        </p:txBody>
      </p:sp>
      <p:sp>
        <p:nvSpPr>
          <p:cNvPr id="9" name="Shape 7"/>
          <p:cNvSpPr/>
          <p:nvPr/>
        </p:nvSpPr>
        <p:spPr>
          <a:xfrm>
            <a:off x="502920" y="1810512"/>
            <a:ext cx="2743200" cy="713232"/>
          </a:xfrm>
          <a:prstGeom prst="roundRect">
            <a:avLst>
              <a:gd name="adj" fmla="val 10256"/>
            </a:avLst>
          </a:prstGeom>
          <a:solidFill>
            <a:srgbClr val="FFFFFF"/>
          </a:solidFill>
          <a:ln w="9525">
            <a:solidFill>
              <a:srgbClr val="D6DEE8"/>
            </a:solidFill>
            <a:prstDash val="solid"/>
          </a:ln>
        </p:spPr>
      </p:sp>
      <p:sp>
        <p:nvSpPr>
          <p:cNvPr id="10" name="Text 8"/>
          <p:cNvSpPr/>
          <p:nvPr/>
        </p:nvSpPr>
        <p:spPr>
          <a:xfrm>
            <a:off x="685800" y="1856232"/>
            <a:ext cx="2468880" cy="329184"/>
          </a:xfrm>
          <a:prstGeom prst="rect">
            <a:avLst/>
          </a:prstGeom>
          <a:noFill/>
          <a:ln/>
        </p:spPr>
        <p:txBody>
          <a:bodyPr wrap="square" lIns="0" tIns="0" rIns="0" bIns="0" rtlCol="0" anchor="ctr"/>
          <a:lstStyle/>
          <a:p>
            <a:pPr marL="0" indent="0">
              <a:buNone/>
            </a:pPr>
            <a:r>
              <a:rPr lang="en-US" sz="1200" b="1" dirty="0">
                <a:solidFill>
                  <a:srgbClr val="0B2545"/>
                </a:solidFill>
                <a:latin typeface="Segoe UI Semibold" pitchFamily="34" charset="0"/>
                <a:ea typeface="Segoe UI Semibold" pitchFamily="34" charset="-122"/>
                <a:cs typeface="Segoe UI Semibold" pitchFamily="34" charset="-120"/>
              </a:rPr>
              <a:t>Grok (xAI)</a:t>
            </a:r>
            <a:endParaRPr lang="en-US" sz="1200" dirty="0"/>
          </a:p>
        </p:txBody>
      </p:sp>
      <p:sp>
        <p:nvSpPr>
          <p:cNvPr id="11" name="Text 9"/>
          <p:cNvSpPr/>
          <p:nvPr/>
        </p:nvSpPr>
        <p:spPr>
          <a:xfrm>
            <a:off x="685800" y="2176272"/>
            <a:ext cx="2468880" cy="274320"/>
          </a:xfrm>
          <a:prstGeom prst="rect">
            <a:avLst/>
          </a:prstGeom>
          <a:noFill/>
          <a:ln/>
        </p:spPr>
        <p:txBody>
          <a:bodyPr wrap="square" lIns="0" tIns="0" rIns="0" bIns="0" rtlCol="0" anchor="ctr"/>
          <a:lstStyle/>
          <a:p>
            <a:pPr marL="0" indent="0">
              <a:buNone/>
            </a:pPr>
            <a:r>
              <a:rPr lang="en-US" sz="1050" dirty="0">
                <a:solidFill>
                  <a:srgbClr val="0F9D8F"/>
                </a:solidFill>
                <a:latin typeface="Consolas" pitchFamily="34" charset="0"/>
                <a:ea typeface="Consolas" pitchFamily="34" charset="-122"/>
                <a:cs typeface="Consolas" pitchFamily="34" charset="-120"/>
              </a:rPr>
              <a:t>grok-4.6</a:t>
            </a:r>
            <a:endParaRPr lang="en-US" sz="1050" dirty="0"/>
          </a:p>
        </p:txBody>
      </p:sp>
      <p:sp>
        <p:nvSpPr>
          <p:cNvPr id="12" name="Shape 10"/>
          <p:cNvSpPr/>
          <p:nvPr/>
        </p:nvSpPr>
        <p:spPr>
          <a:xfrm>
            <a:off x="3364992" y="1810512"/>
            <a:ext cx="2743200" cy="713232"/>
          </a:xfrm>
          <a:prstGeom prst="roundRect">
            <a:avLst>
              <a:gd name="adj" fmla="val 10256"/>
            </a:avLst>
          </a:prstGeom>
          <a:solidFill>
            <a:srgbClr val="FFFFFF"/>
          </a:solidFill>
          <a:ln w="9525">
            <a:solidFill>
              <a:srgbClr val="D6DEE8"/>
            </a:solidFill>
            <a:prstDash val="solid"/>
          </a:ln>
        </p:spPr>
      </p:sp>
      <p:sp>
        <p:nvSpPr>
          <p:cNvPr id="13" name="Text 11"/>
          <p:cNvSpPr/>
          <p:nvPr/>
        </p:nvSpPr>
        <p:spPr>
          <a:xfrm>
            <a:off x="3547872" y="1856232"/>
            <a:ext cx="2468880" cy="329184"/>
          </a:xfrm>
          <a:prstGeom prst="rect">
            <a:avLst/>
          </a:prstGeom>
          <a:noFill/>
          <a:ln/>
        </p:spPr>
        <p:txBody>
          <a:bodyPr wrap="square" lIns="0" tIns="0" rIns="0" bIns="0" rtlCol="0" anchor="ctr"/>
          <a:lstStyle/>
          <a:p>
            <a:pPr marL="0" indent="0">
              <a:buNone/>
            </a:pPr>
            <a:r>
              <a:rPr lang="en-US" sz="1200" b="1" dirty="0">
                <a:solidFill>
                  <a:srgbClr val="0B2545"/>
                </a:solidFill>
                <a:latin typeface="Segoe UI Semibold" pitchFamily="34" charset="0"/>
                <a:ea typeface="Segoe UI Semibold" pitchFamily="34" charset="-122"/>
                <a:cs typeface="Segoe UI Semibold" pitchFamily="34" charset="-120"/>
              </a:rPr>
              <a:t>Gemini (Google)</a:t>
            </a:r>
            <a:endParaRPr lang="en-US" sz="1200" dirty="0"/>
          </a:p>
        </p:txBody>
      </p:sp>
      <p:sp>
        <p:nvSpPr>
          <p:cNvPr id="14" name="Text 12"/>
          <p:cNvSpPr/>
          <p:nvPr/>
        </p:nvSpPr>
        <p:spPr>
          <a:xfrm>
            <a:off x="3547872" y="2176272"/>
            <a:ext cx="2468880" cy="274320"/>
          </a:xfrm>
          <a:prstGeom prst="rect">
            <a:avLst/>
          </a:prstGeom>
          <a:noFill/>
          <a:ln/>
        </p:spPr>
        <p:txBody>
          <a:bodyPr wrap="square" lIns="0" tIns="0" rIns="0" bIns="0" rtlCol="0" anchor="ctr"/>
          <a:lstStyle/>
          <a:p>
            <a:pPr marL="0" indent="0">
              <a:buNone/>
            </a:pPr>
            <a:r>
              <a:rPr lang="en-US" sz="1050" dirty="0">
                <a:solidFill>
                  <a:srgbClr val="0F9D8F"/>
                </a:solidFill>
                <a:latin typeface="Consolas" pitchFamily="34" charset="0"/>
                <a:ea typeface="Consolas" pitchFamily="34" charset="-122"/>
                <a:cs typeface="Consolas" pitchFamily="34" charset="-120"/>
              </a:rPr>
              <a:t>gemini-2.5-flash</a:t>
            </a:r>
            <a:endParaRPr lang="en-US" sz="1050" dirty="0"/>
          </a:p>
        </p:txBody>
      </p:sp>
      <p:sp>
        <p:nvSpPr>
          <p:cNvPr id="15" name="Shape 13"/>
          <p:cNvSpPr/>
          <p:nvPr/>
        </p:nvSpPr>
        <p:spPr>
          <a:xfrm>
            <a:off x="502920" y="2633472"/>
            <a:ext cx="2743200" cy="713232"/>
          </a:xfrm>
          <a:prstGeom prst="roundRect">
            <a:avLst>
              <a:gd name="adj" fmla="val 10256"/>
            </a:avLst>
          </a:prstGeom>
          <a:solidFill>
            <a:srgbClr val="FFFFFF"/>
          </a:solidFill>
          <a:ln w="9525">
            <a:solidFill>
              <a:srgbClr val="D6DEE8"/>
            </a:solidFill>
            <a:prstDash val="solid"/>
          </a:ln>
        </p:spPr>
      </p:sp>
      <p:sp>
        <p:nvSpPr>
          <p:cNvPr id="16" name="Text 14"/>
          <p:cNvSpPr/>
          <p:nvPr/>
        </p:nvSpPr>
        <p:spPr>
          <a:xfrm>
            <a:off x="685800" y="2679192"/>
            <a:ext cx="2468880" cy="329184"/>
          </a:xfrm>
          <a:prstGeom prst="rect">
            <a:avLst/>
          </a:prstGeom>
          <a:noFill/>
          <a:ln/>
        </p:spPr>
        <p:txBody>
          <a:bodyPr wrap="square" lIns="0" tIns="0" rIns="0" bIns="0" rtlCol="0" anchor="ctr"/>
          <a:lstStyle/>
          <a:p>
            <a:pPr marL="0" indent="0">
              <a:buNone/>
            </a:pPr>
            <a:r>
              <a:rPr lang="en-US" sz="1200" b="1" dirty="0">
                <a:solidFill>
                  <a:srgbClr val="0B2545"/>
                </a:solidFill>
                <a:latin typeface="Segoe UI Semibold" pitchFamily="34" charset="0"/>
                <a:ea typeface="Segoe UI Semibold" pitchFamily="34" charset="-122"/>
                <a:cs typeface="Segoe UI Semibold" pitchFamily="34" charset="-120"/>
              </a:rPr>
              <a:t>ChatGPT (OpenAI)</a:t>
            </a:r>
            <a:endParaRPr lang="en-US" sz="1200" dirty="0"/>
          </a:p>
        </p:txBody>
      </p:sp>
      <p:sp>
        <p:nvSpPr>
          <p:cNvPr id="17" name="Text 15"/>
          <p:cNvSpPr/>
          <p:nvPr/>
        </p:nvSpPr>
        <p:spPr>
          <a:xfrm>
            <a:off x="685800" y="2999232"/>
            <a:ext cx="2468880" cy="274320"/>
          </a:xfrm>
          <a:prstGeom prst="rect">
            <a:avLst/>
          </a:prstGeom>
          <a:noFill/>
          <a:ln/>
        </p:spPr>
        <p:txBody>
          <a:bodyPr wrap="square" lIns="0" tIns="0" rIns="0" bIns="0" rtlCol="0" anchor="ctr"/>
          <a:lstStyle/>
          <a:p>
            <a:pPr marL="0" indent="0">
              <a:buNone/>
            </a:pPr>
            <a:r>
              <a:rPr lang="en-US" sz="1050" dirty="0">
                <a:solidFill>
                  <a:srgbClr val="0F9D8F"/>
                </a:solidFill>
                <a:latin typeface="Consolas" pitchFamily="34" charset="0"/>
                <a:ea typeface="Consolas" pitchFamily="34" charset="-122"/>
                <a:cs typeface="Consolas" pitchFamily="34" charset="-120"/>
              </a:rPr>
              <a:t>gpt-4o-mini</a:t>
            </a:r>
            <a:endParaRPr lang="en-US" sz="1050" dirty="0"/>
          </a:p>
        </p:txBody>
      </p:sp>
      <p:sp>
        <p:nvSpPr>
          <p:cNvPr id="18" name="Shape 16"/>
          <p:cNvSpPr/>
          <p:nvPr/>
        </p:nvSpPr>
        <p:spPr>
          <a:xfrm>
            <a:off x="3364992" y="2633472"/>
            <a:ext cx="2743200" cy="713232"/>
          </a:xfrm>
          <a:prstGeom prst="roundRect">
            <a:avLst>
              <a:gd name="adj" fmla="val 10256"/>
            </a:avLst>
          </a:prstGeom>
          <a:solidFill>
            <a:srgbClr val="FFFFFF"/>
          </a:solidFill>
          <a:ln w="9525">
            <a:solidFill>
              <a:srgbClr val="D6DEE8"/>
            </a:solidFill>
            <a:prstDash val="solid"/>
          </a:ln>
        </p:spPr>
      </p:sp>
      <p:sp>
        <p:nvSpPr>
          <p:cNvPr id="19" name="Text 17"/>
          <p:cNvSpPr/>
          <p:nvPr/>
        </p:nvSpPr>
        <p:spPr>
          <a:xfrm>
            <a:off x="3547872" y="2679192"/>
            <a:ext cx="2468880" cy="329184"/>
          </a:xfrm>
          <a:prstGeom prst="rect">
            <a:avLst/>
          </a:prstGeom>
          <a:noFill/>
          <a:ln/>
        </p:spPr>
        <p:txBody>
          <a:bodyPr wrap="square" lIns="0" tIns="0" rIns="0" bIns="0" rtlCol="0" anchor="ctr"/>
          <a:lstStyle/>
          <a:p>
            <a:pPr marL="0" indent="0">
              <a:buNone/>
            </a:pPr>
            <a:r>
              <a:rPr lang="en-US" sz="1200" b="1" dirty="0">
                <a:solidFill>
                  <a:srgbClr val="0B2545"/>
                </a:solidFill>
                <a:latin typeface="Segoe UI Semibold" pitchFamily="34" charset="0"/>
                <a:ea typeface="Segoe UI Semibold" pitchFamily="34" charset="-122"/>
                <a:cs typeface="Segoe UI Semibold" pitchFamily="34" charset="-120"/>
              </a:rPr>
              <a:t>DeepSeek</a:t>
            </a:r>
            <a:endParaRPr lang="en-US" sz="1200" dirty="0"/>
          </a:p>
        </p:txBody>
      </p:sp>
      <p:sp>
        <p:nvSpPr>
          <p:cNvPr id="20" name="Text 18"/>
          <p:cNvSpPr/>
          <p:nvPr/>
        </p:nvSpPr>
        <p:spPr>
          <a:xfrm>
            <a:off x="3547872" y="2999232"/>
            <a:ext cx="2468880" cy="274320"/>
          </a:xfrm>
          <a:prstGeom prst="rect">
            <a:avLst/>
          </a:prstGeom>
          <a:noFill/>
          <a:ln/>
        </p:spPr>
        <p:txBody>
          <a:bodyPr wrap="square" lIns="0" tIns="0" rIns="0" bIns="0" rtlCol="0" anchor="ctr"/>
          <a:lstStyle/>
          <a:p>
            <a:pPr marL="0" indent="0">
              <a:buNone/>
            </a:pPr>
            <a:r>
              <a:rPr lang="en-US" sz="1050" dirty="0">
                <a:solidFill>
                  <a:srgbClr val="0F9D8F"/>
                </a:solidFill>
                <a:latin typeface="Consolas" pitchFamily="34" charset="0"/>
                <a:ea typeface="Consolas" pitchFamily="34" charset="-122"/>
                <a:cs typeface="Consolas" pitchFamily="34" charset="-120"/>
              </a:rPr>
              <a:t>deepseek-chat</a:t>
            </a:r>
            <a:endParaRPr lang="en-US" sz="1050" dirty="0"/>
          </a:p>
        </p:txBody>
      </p:sp>
      <p:sp>
        <p:nvSpPr>
          <p:cNvPr id="21" name="Shape 19"/>
          <p:cNvSpPr/>
          <p:nvPr/>
        </p:nvSpPr>
        <p:spPr>
          <a:xfrm>
            <a:off x="502920" y="3566160"/>
            <a:ext cx="5669280" cy="1234440"/>
          </a:xfrm>
          <a:prstGeom prst="roundRect">
            <a:avLst>
              <a:gd name="adj" fmla="val 592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2" name="Shape 20"/>
          <p:cNvSpPr/>
          <p:nvPr/>
        </p:nvSpPr>
        <p:spPr>
          <a:xfrm>
            <a:off x="521208" y="3730752"/>
            <a:ext cx="64008" cy="905256"/>
          </a:xfrm>
          <a:prstGeom prst="rect">
            <a:avLst/>
          </a:prstGeom>
          <a:solidFill>
            <a:srgbClr val="13315C"/>
          </a:solidFill>
          <a:ln w="12700">
            <a:solidFill>
              <a:srgbClr val="13315C"/>
            </a:solidFill>
            <a:prstDash val="solid"/>
          </a:ln>
        </p:spPr>
      </p:sp>
      <p:sp>
        <p:nvSpPr>
          <p:cNvPr id="23" name="Text 21"/>
          <p:cNvSpPr/>
          <p:nvPr/>
        </p:nvSpPr>
        <p:spPr>
          <a:xfrm>
            <a:off x="777240" y="3630168"/>
            <a:ext cx="5212080" cy="347472"/>
          </a:xfrm>
          <a:prstGeom prst="rect">
            <a:avLst/>
          </a:prstGeom>
          <a:noFill/>
          <a:ln/>
        </p:spPr>
        <p:txBody>
          <a:bodyPr wrap="square" lIns="0" tIns="0" rIns="0" bIns="0" rtlCol="0" anchor="ctr"/>
          <a:lstStyle/>
          <a:p>
            <a:pPr marL="0" indent="0">
              <a:buNone/>
            </a:pPr>
            <a:r>
              <a:rPr lang="en-US" sz="1300" b="1" dirty="0">
                <a:solidFill>
                  <a:srgbClr val="13315C"/>
                </a:solidFill>
                <a:latin typeface="Segoe UI Semibold" pitchFamily="34" charset="0"/>
                <a:ea typeface="Segoe UI Semibold" pitchFamily="34" charset="-122"/>
                <a:cs typeface="Segoe UI Semibold" pitchFamily="34" charset="-120"/>
              </a:rPr>
              <a:t>Phân tích “ma trận lỗi” bằng AI</a:t>
            </a:r>
            <a:endParaRPr lang="en-US" sz="1300" dirty="0"/>
          </a:p>
        </p:txBody>
      </p:sp>
      <p:sp>
        <p:nvSpPr>
          <p:cNvPr id="24" name="Text 22"/>
          <p:cNvSpPr/>
          <p:nvPr/>
        </p:nvSpPr>
        <p:spPr>
          <a:xfrm>
            <a:off x="777240" y="3977640"/>
            <a:ext cx="5257800" cy="77724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Chạy nền; trả về tổng quan, phân tích từng dạng lỗi, từng HS và đề xuất hành động (tạo Thử thách, luyện dạng bài, nhóm phụ đạo).</a:t>
            </a:r>
            <a:endParaRPr lang="en-US" sz="1100" dirty="0"/>
          </a:p>
        </p:txBody>
      </p:sp>
      <p:sp>
        <p:nvSpPr>
          <p:cNvPr id="25" name="Shape 23"/>
          <p:cNvSpPr/>
          <p:nvPr/>
        </p:nvSpPr>
        <p:spPr>
          <a:xfrm>
            <a:off x="502920" y="4937760"/>
            <a:ext cx="5669280" cy="1234440"/>
          </a:xfrm>
          <a:prstGeom prst="roundRect">
            <a:avLst>
              <a:gd name="adj" fmla="val 5926"/>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6" name="Shape 24"/>
          <p:cNvSpPr/>
          <p:nvPr/>
        </p:nvSpPr>
        <p:spPr>
          <a:xfrm>
            <a:off x="521208" y="5102352"/>
            <a:ext cx="64008" cy="905256"/>
          </a:xfrm>
          <a:prstGeom prst="rect">
            <a:avLst/>
          </a:prstGeom>
          <a:solidFill>
            <a:srgbClr val="E4572E"/>
          </a:solidFill>
          <a:ln w="12700">
            <a:solidFill>
              <a:srgbClr val="E4572E"/>
            </a:solidFill>
            <a:prstDash val="solid"/>
          </a:ln>
        </p:spPr>
      </p:sp>
      <p:sp>
        <p:nvSpPr>
          <p:cNvPr id="27" name="Text 25"/>
          <p:cNvSpPr/>
          <p:nvPr/>
        </p:nvSpPr>
        <p:spPr>
          <a:xfrm>
            <a:off x="777240" y="5001768"/>
            <a:ext cx="5212080" cy="347472"/>
          </a:xfrm>
          <a:prstGeom prst="rect">
            <a:avLst/>
          </a:prstGeom>
          <a:noFill/>
          <a:ln/>
        </p:spPr>
        <p:txBody>
          <a:bodyPr wrap="square" lIns="0" tIns="0" rIns="0" bIns="0" rtlCol="0" anchor="ctr"/>
          <a:lstStyle/>
          <a:p>
            <a:pPr marL="0" indent="0">
              <a:buNone/>
            </a:pPr>
            <a:r>
              <a:rPr lang="en-US" sz="1300" b="1" dirty="0">
                <a:solidFill>
                  <a:srgbClr val="E4572E"/>
                </a:solidFill>
                <a:latin typeface="Segoe UI Semibold" pitchFamily="34" charset="0"/>
                <a:ea typeface="Segoe UI Semibold" pitchFamily="34" charset="-122"/>
                <a:cs typeface="Segoe UI Semibold" pitchFamily="34" charset="-120"/>
              </a:rPr>
              <a:t>Lời nhắn hướng dẫn phụ huynh</a:t>
            </a:r>
            <a:endParaRPr lang="en-US" sz="1300" dirty="0"/>
          </a:p>
        </p:txBody>
      </p:sp>
      <p:sp>
        <p:nvSpPr>
          <p:cNvPr id="28" name="Text 26"/>
          <p:cNvSpPr/>
          <p:nvPr/>
        </p:nvSpPr>
        <p:spPr>
          <a:xfrm>
            <a:off x="777240" y="5349240"/>
            <a:ext cx="5257800" cy="777240"/>
          </a:xfrm>
          <a:prstGeom prst="rect">
            <a:avLst/>
          </a:prstGeom>
          <a:noFill/>
          <a:ln/>
        </p:spPr>
        <p:txBody>
          <a:bodyPr wrap="square" lIns="0" tIns="0" rIns="0" bIns="0" rtlCol="0" anchor="t"/>
          <a:lstStyle/>
          <a:p>
            <a:pPr marL="0" indent="0">
              <a:buNone/>
            </a:pPr>
            <a:r>
              <a:rPr lang="en-US" sz="1100" dirty="0">
                <a:solidFill>
                  <a:srgbClr val="1E293B"/>
                </a:solidFill>
                <a:latin typeface="Segoe UI" pitchFamily="34" charset="0"/>
                <a:ea typeface="Segoe UI" pitchFamily="34" charset="-122"/>
                <a:cs typeface="Segoe UI" pitchFamily="34" charset="-120"/>
              </a:rPr>
              <a:t>Lời văn ấm áp, không thuật ngữ; gợi ý kèm con qua đi chợ tính tiền, chia bánh kẹo, xem giờ… GV sao chép gửi nhóm Zalo lớp.</a:t>
            </a:r>
            <a:endParaRPr lang="en-US" sz="1100" dirty="0"/>
          </a:p>
        </p:txBody>
      </p:sp>
      <p:sp>
        <p:nvSpPr>
          <p:cNvPr id="29" name="Shape 27"/>
          <p:cNvSpPr/>
          <p:nvPr/>
        </p:nvSpPr>
        <p:spPr>
          <a:xfrm>
            <a:off x="6400800" y="4343400"/>
            <a:ext cx="5285232" cy="1828800"/>
          </a:xfrm>
          <a:prstGeom prst="roundRect">
            <a:avLst>
              <a:gd name="adj" fmla="val 4000"/>
            </a:avLst>
          </a:prstGeom>
          <a:solidFill>
            <a:srgbClr val="0B2545"/>
          </a:solidFill>
          <a:ln w="9525">
            <a:solidFill>
              <a:srgbClr val="0B2545"/>
            </a:solidFill>
            <a:prstDash val="solid"/>
          </a:ln>
          <a:effectLst>
            <a:outerShdw blurRad="101600" dist="25400" dir="5400000" algn="bl" rotWithShape="0">
              <a:srgbClr val="0B2545">
                <a:alpha val="12000"/>
              </a:srgbClr>
            </a:outerShdw>
          </a:effectLst>
        </p:spPr>
      </p:sp>
      <p:sp>
        <p:nvSpPr>
          <p:cNvPr id="30" name="Text 28"/>
          <p:cNvSpPr/>
          <p:nvPr/>
        </p:nvSpPr>
        <p:spPr>
          <a:xfrm>
            <a:off x="6629400" y="4453128"/>
            <a:ext cx="4846320" cy="292608"/>
          </a:xfrm>
          <a:prstGeom prst="rect">
            <a:avLst/>
          </a:prstGeom>
          <a:noFill/>
          <a:ln/>
        </p:spPr>
        <p:txBody>
          <a:bodyPr wrap="square" lIns="0" tIns="0" rIns="0" bIns="0" rtlCol="0" anchor="ctr"/>
          <a:lstStyle/>
          <a:p>
            <a:pPr marL="0" indent="0">
              <a:buNone/>
            </a:pPr>
            <a:r>
              <a:rPr lang="en-US" sz="1000" b="1" kern="0" spc="200" dirty="0">
                <a:solidFill>
                  <a:srgbClr val="F2A900"/>
                </a:solidFill>
                <a:latin typeface="Segoe UI Semibold" pitchFamily="34" charset="0"/>
                <a:ea typeface="Segoe UI Semibold" pitchFamily="34" charset="-122"/>
                <a:cs typeface="Segoe UI Semibold" pitchFamily="34" charset="-120"/>
              </a:rPr>
              <a:t>VÒNG TRÒN KHÉP KÍN</a:t>
            </a:r>
            <a:endParaRPr lang="en-US" sz="1000" dirty="0"/>
          </a:p>
        </p:txBody>
      </p:sp>
      <p:sp>
        <p:nvSpPr>
          <p:cNvPr id="31" name="Shape 29"/>
          <p:cNvSpPr/>
          <p:nvPr/>
        </p:nvSpPr>
        <p:spPr>
          <a:xfrm>
            <a:off x="6629400" y="4846320"/>
            <a:ext cx="1417320" cy="548640"/>
          </a:xfrm>
          <a:prstGeom prst="roundRect">
            <a:avLst>
              <a:gd name="adj" fmla="val 50000"/>
            </a:avLst>
          </a:prstGeom>
          <a:solidFill>
            <a:srgbClr val="E4572E"/>
          </a:solidFill>
          <a:ln w="12700">
            <a:solidFill>
              <a:srgbClr val="0B2545"/>
            </a:solidFill>
            <a:prstDash val="solid"/>
          </a:ln>
        </p:spPr>
      </p:sp>
      <p:sp>
        <p:nvSpPr>
          <p:cNvPr id="32" name="Text 30"/>
          <p:cNvSpPr/>
          <p:nvPr/>
        </p:nvSpPr>
        <p:spPr>
          <a:xfrm>
            <a:off x="6629400" y="4846320"/>
            <a:ext cx="1417320" cy="54864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Phát hiện</a:t>
            </a:r>
            <a:endParaRPr lang="en-US" sz="1200" dirty="0"/>
          </a:p>
        </p:txBody>
      </p:sp>
      <p:sp>
        <p:nvSpPr>
          <p:cNvPr id="33" name="Text 31"/>
          <p:cNvSpPr/>
          <p:nvPr/>
        </p:nvSpPr>
        <p:spPr>
          <a:xfrm>
            <a:off x="8046720" y="4846320"/>
            <a:ext cx="256032" cy="548640"/>
          </a:xfrm>
          <a:prstGeom prst="rect">
            <a:avLst/>
          </a:prstGeom>
          <a:noFill/>
          <a:ln/>
        </p:spPr>
        <p:txBody>
          <a:bodyPr wrap="square" lIns="0" tIns="0" rIns="0" bIns="0" rtlCol="0" anchor="ctr"/>
          <a:lstStyle/>
          <a:p>
            <a:pPr marL="0" indent="0" algn="ctr">
              <a:buNone/>
            </a:pPr>
            <a:r>
              <a:rPr lang="en-US" sz="2000" dirty="0">
                <a:solidFill>
                  <a:srgbClr val="FFFFFF"/>
                </a:solidFill>
                <a:latin typeface="Segoe UI Semibold" pitchFamily="34" charset="0"/>
                <a:ea typeface="Segoe UI Semibold" pitchFamily="34" charset="-122"/>
                <a:cs typeface="Segoe UI Semibold" pitchFamily="34" charset="-120"/>
              </a:rPr>
              <a:t>›</a:t>
            </a:r>
            <a:endParaRPr lang="en-US" sz="2000" dirty="0"/>
          </a:p>
        </p:txBody>
      </p:sp>
      <p:sp>
        <p:nvSpPr>
          <p:cNvPr id="34" name="Shape 32"/>
          <p:cNvSpPr/>
          <p:nvPr/>
        </p:nvSpPr>
        <p:spPr>
          <a:xfrm>
            <a:off x="8302752" y="4846320"/>
            <a:ext cx="1417320" cy="548640"/>
          </a:xfrm>
          <a:prstGeom prst="roundRect">
            <a:avLst>
              <a:gd name="adj" fmla="val 50000"/>
            </a:avLst>
          </a:prstGeom>
          <a:solidFill>
            <a:srgbClr val="F2A900"/>
          </a:solidFill>
          <a:ln w="12700">
            <a:solidFill>
              <a:srgbClr val="0B2545"/>
            </a:solidFill>
            <a:prstDash val="solid"/>
          </a:ln>
        </p:spPr>
      </p:sp>
      <p:sp>
        <p:nvSpPr>
          <p:cNvPr id="35" name="Text 33"/>
          <p:cNvSpPr/>
          <p:nvPr/>
        </p:nvSpPr>
        <p:spPr>
          <a:xfrm>
            <a:off x="8302752" y="4846320"/>
            <a:ext cx="1417320" cy="548640"/>
          </a:xfrm>
          <a:prstGeom prst="rect">
            <a:avLst/>
          </a:prstGeom>
          <a:noFill/>
          <a:ln/>
        </p:spPr>
        <p:txBody>
          <a:bodyPr wrap="square" lIns="0" tIns="0" rIns="0" bIns="0" rtlCol="0" anchor="ctr"/>
          <a:lstStyle/>
          <a:p>
            <a:pPr marL="0" indent="0" algn="ctr">
              <a:buNone/>
            </a:pPr>
            <a:r>
              <a:rPr lang="en-US" sz="1200" b="1" dirty="0">
                <a:solidFill>
                  <a:srgbClr val="0B2545"/>
                </a:solidFill>
                <a:latin typeface="Segoe UI Semibold" pitchFamily="34" charset="0"/>
                <a:ea typeface="Segoe UI Semibold" pitchFamily="34" charset="-122"/>
                <a:cs typeface="Segoe UI Semibold" pitchFamily="34" charset="-120"/>
              </a:rPr>
              <a:t>Giải thích</a:t>
            </a:r>
            <a:endParaRPr lang="en-US" sz="1200" dirty="0"/>
          </a:p>
        </p:txBody>
      </p:sp>
      <p:sp>
        <p:nvSpPr>
          <p:cNvPr id="36" name="Text 34"/>
          <p:cNvSpPr/>
          <p:nvPr/>
        </p:nvSpPr>
        <p:spPr>
          <a:xfrm>
            <a:off x="9720072" y="4846320"/>
            <a:ext cx="256032" cy="548640"/>
          </a:xfrm>
          <a:prstGeom prst="rect">
            <a:avLst/>
          </a:prstGeom>
          <a:noFill/>
          <a:ln/>
        </p:spPr>
        <p:txBody>
          <a:bodyPr wrap="square" lIns="0" tIns="0" rIns="0" bIns="0" rtlCol="0" anchor="ctr"/>
          <a:lstStyle/>
          <a:p>
            <a:pPr marL="0" indent="0" algn="ctr">
              <a:buNone/>
            </a:pPr>
            <a:r>
              <a:rPr lang="en-US" sz="2000" dirty="0">
                <a:solidFill>
                  <a:srgbClr val="FFFFFF"/>
                </a:solidFill>
                <a:latin typeface="Segoe UI Semibold" pitchFamily="34" charset="0"/>
                <a:ea typeface="Segoe UI Semibold" pitchFamily="34" charset="-122"/>
                <a:cs typeface="Segoe UI Semibold" pitchFamily="34" charset="-120"/>
              </a:rPr>
              <a:t>›</a:t>
            </a:r>
            <a:endParaRPr lang="en-US" sz="2000" dirty="0"/>
          </a:p>
        </p:txBody>
      </p:sp>
      <p:sp>
        <p:nvSpPr>
          <p:cNvPr id="37" name="Shape 35"/>
          <p:cNvSpPr/>
          <p:nvPr/>
        </p:nvSpPr>
        <p:spPr>
          <a:xfrm>
            <a:off x="9976104" y="4846320"/>
            <a:ext cx="1417320" cy="548640"/>
          </a:xfrm>
          <a:prstGeom prst="roundRect">
            <a:avLst>
              <a:gd name="adj" fmla="val 50000"/>
            </a:avLst>
          </a:prstGeom>
          <a:solidFill>
            <a:srgbClr val="0F9D8F"/>
          </a:solidFill>
          <a:ln w="12700">
            <a:solidFill>
              <a:srgbClr val="0B2545"/>
            </a:solidFill>
            <a:prstDash val="solid"/>
          </a:ln>
        </p:spPr>
      </p:sp>
      <p:sp>
        <p:nvSpPr>
          <p:cNvPr id="38" name="Text 36"/>
          <p:cNvSpPr/>
          <p:nvPr/>
        </p:nvSpPr>
        <p:spPr>
          <a:xfrm>
            <a:off x="9976104" y="4846320"/>
            <a:ext cx="1417320" cy="54864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Semibold" pitchFamily="34" charset="0"/>
                <a:ea typeface="Segoe UI Semibold" pitchFamily="34" charset="-122"/>
                <a:cs typeface="Segoe UI Semibold" pitchFamily="34" charset="-120"/>
              </a:rPr>
              <a:t>Khắc phục</a:t>
            </a:r>
            <a:endParaRPr lang="en-US" sz="1200" dirty="0"/>
          </a:p>
        </p:txBody>
      </p:sp>
      <p:sp>
        <p:nvSpPr>
          <p:cNvPr id="39" name="Text 37"/>
          <p:cNvSpPr/>
          <p:nvPr/>
        </p:nvSpPr>
        <p:spPr>
          <a:xfrm>
            <a:off x="6629400" y="5486400"/>
            <a:ext cx="4892040" cy="594360"/>
          </a:xfrm>
          <a:prstGeom prst="rect">
            <a:avLst/>
          </a:prstGeom>
          <a:noFill/>
          <a:ln/>
        </p:spPr>
        <p:txBody>
          <a:bodyPr wrap="square" lIns="0" tIns="0" rIns="0" bIns="0" rtlCol="0" anchor="ctr"/>
          <a:lstStyle/>
          <a:p>
            <a:pPr marL="0" indent="0">
              <a:buNone/>
            </a:pPr>
            <a:r>
              <a:rPr lang="en-US" sz="1050" dirty="0">
                <a:solidFill>
                  <a:srgbClr val="C9D6E6"/>
                </a:solidFill>
                <a:latin typeface="Segoe UI" pitchFamily="34" charset="0"/>
                <a:ea typeface="Segoe UI" pitchFamily="34" charset="-122"/>
                <a:cs typeface="Segoe UI" pitchFamily="34" charset="-120"/>
              </a:rPr>
              <a:t>AI chỉ “trợ giúp thêm”, luôn có cơ chế dự phòng – không làm gián đoạn việc học.</a:t>
            </a:r>
            <a:endParaRPr lang="en-US" sz="1050" dirty="0"/>
          </a:p>
        </p:txBody>
      </p:sp>
      <p:sp>
        <p:nvSpPr>
          <p:cNvPr id="40" name="Shape 38"/>
          <p:cNvSpPr/>
          <p:nvPr/>
        </p:nvSpPr>
        <p:spPr>
          <a:xfrm>
            <a:off x="6345936" y="1545336"/>
            <a:ext cx="2651760" cy="2670048"/>
          </a:xfrm>
          <a:prstGeom prst="roundRect">
            <a:avLst>
              <a:gd name="adj" fmla="val 206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41" name="Shape 39"/>
          <p:cNvSpPr/>
          <p:nvPr/>
        </p:nvSpPr>
        <p:spPr>
          <a:xfrm>
            <a:off x="6400800" y="1600200"/>
            <a:ext cx="2542032" cy="2103120"/>
          </a:xfrm>
          <a:prstGeom prst="rect">
            <a:avLst/>
          </a:prstGeom>
          <a:solidFill>
            <a:srgbClr val="EAF0F7"/>
          </a:solidFill>
          <a:ln w="12700">
            <a:solidFill>
              <a:srgbClr val="9AA8BA"/>
            </a:solidFill>
            <a:prstDash val="dash"/>
          </a:ln>
        </p:spPr>
      </p:sp>
      <p:sp>
        <p:nvSpPr>
          <p:cNvPr id="42" name="Shape 40"/>
          <p:cNvSpPr/>
          <p:nvPr/>
        </p:nvSpPr>
        <p:spPr>
          <a:xfrm>
            <a:off x="7379208" y="2084832"/>
            <a:ext cx="585216" cy="420624"/>
          </a:xfrm>
          <a:prstGeom prst="rect">
            <a:avLst/>
          </a:prstGeom>
          <a:solidFill>
            <a:srgbClr val="D5DFEB"/>
          </a:solidFill>
          <a:ln w="12700">
            <a:solidFill>
              <a:srgbClr val="9AA8BA"/>
            </a:solidFill>
            <a:prstDash val="solid"/>
          </a:ln>
        </p:spPr>
      </p:sp>
      <p:sp>
        <p:nvSpPr>
          <p:cNvPr id="43" name="Shape 41"/>
          <p:cNvSpPr/>
          <p:nvPr/>
        </p:nvSpPr>
        <p:spPr>
          <a:xfrm>
            <a:off x="7552944" y="2176272"/>
            <a:ext cx="237744" cy="237744"/>
          </a:xfrm>
          <a:prstGeom prst="ellipse">
            <a:avLst/>
          </a:prstGeom>
          <a:solidFill>
            <a:srgbClr val="EAF0F7"/>
          </a:solidFill>
          <a:ln w="12700">
            <a:solidFill>
              <a:srgbClr val="9AA8BA"/>
            </a:solidFill>
            <a:prstDash val="solid"/>
          </a:ln>
        </p:spPr>
      </p:sp>
      <p:sp>
        <p:nvSpPr>
          <p:cNvPr id="44" name="Shape 42"/>
          <p:cNvSpPr/>
          <p:nvPr/>
        </p:nvSpPr>
        <p:spPr>
          <a:xfrm>
            <a:off x="6510528" y="1709928"/>
            <a:ext cx="1143000" cy="256032"/>
          </a:xfrm>
          <a:prstGeom prst="roundRect">
            <a:avLst>
              <a:gd name="adj" fmla="val 50000"/>
            </a:avLst>
          </a:prstGeom>
          <a:solidFill>
            <a:srgbClr val="0B2545"/>
          </a:solidFill>
          <a:ln w="12700">
            <a:solidFill>
              <a:srgbClr val="0B2545"/>
            </a:solidFill>
            <a:prstDash val="solid"/>
          </a:ln>
        </p:spPr>
      </p:sp>
      <p:sp>
        <p:nvSpPr>
          <p:cNvPr id="45" name="Text 43"/>
          <p:cNvSpPr/>
          <p:nvPr/>
        </p:nvSpPr>
        <p:spPr>
          <a:xfrm>
            <a:off x="651052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46" name="Text 44"/>
          <p:cNvSpPr/>
          <p:nvPr/>
        </p:nvSpPr>
        <p:spPr>
          <a:xfrm>
            <a:off x="6400800" y="3739896"/>
            <a:ext cx="2542032" cy="420624"/>
          </a:xfrm>
          <a:prstGeom prst="rect">
            <a:avLst/>
          </a:prstGeom>
          <a:noFill/>
          <a:ln/>
        </p:spPr>
        <p:txBody>
          <a:bodyPr wrap="square" lIns="25400" tIns="25400" rIns="25400" bIns="25400" rtlCol="0" anchor="ctr"/>
          <a:lstStyle/>
          <a:p>
            <a:pPr marL="0" indent="0">
              <a:buNone/>
            </a:pPr>
            <a:r>
              <a:rPr lang="en-US" sz="900" b="1" dirty="0">
                <a:solidFill>
                  <a:srgbClr val="0F9D8F"/>
                </a:solidFill>
                <a:latin typeface="Segoe UI Semibold" pitchFamily="34" charset="0"/>
                <a:ea typeface="Segoe UI Semibold" pitchFamily="34" charset="-122"/>
                <a:cs typeface="Segoe UI Semibold" pitchFamily="34" charset="-120"/>
              </a:rPr>
              <a:t>Hình 15: </a:t>
            </a:r>
            <a:r>
              <a:rPr lang="en-US" sz="900" i="1" dirty="0">
                <a:solidFill>
                  <a:srgbClr val="1E293B"/>
                </a:solidFill>
                <a:latin typeface="Segoe UI" pitchFamily="34" charset="0"/>
                <a:ea typeface="Segoe UI" pitchFamily="34" charset="-122"/>
                <a:cs typeface="Segoe UI" pitchFamily="34" charset="-120"/>
              </a:rPr>
              <a:t>Cấu hình mức độ giải thích AI và chọn mô hình AI</a:t>
            </a:r>
            <a:endParaRPr lang="en-US" sz="900" dirty="0"/>
          </a:p>
        </p:txBody>
      </p:sp>
      <p:sp>
        <p:nvSpPr>
          <p:cNvPr id="47" name="Shape 45"/>
          <p:cNvSpPr/>
          <p:nvPr/>
        </p:nvSpPr>
        <p:spPr>
          <a:xfrm>
            <a:off x="9089136" y="1545336"/>
            <a:ext cx="2651760" cy="2670048"/>
          </a:xfrm>
          <a:prstGeom prst="roundRect">
            <a:avLst>
              <a:gd name="adj" fmla="val 206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48" name="Shape 46"/>
          <p:cNvSpPr/>
          <p:nvPr/>
        </p:nvSpPr>
        <p:spPr>
          <a:xfrm>
            <a:off x="9144000" y="1600200"/>
            <a:ext cx="2542032" cy="2103120"/>
          </a:xfrm>
          <a:prstGeom prst="rect">
            <a:avLst/>
          </a:prstGeom>
          <a:solidFill>
            <a:srgbClr val="EAF0F7"/>
          </a:solidFill>
          <a:ln w="12700">
            <a:solidFill>
              <a:srgbClr val="9AA8BA"/>
            </a:solidFill>
            <a:prstDash val="dash"/>
          </a:ln>
        </p:spPr>
      </p:sp>
      <p:sp>
        <p:nvSpPr>
          <p:cNvPr id="49" name="Shape 47"/>
          <p:cNvSpPr/>
          <p:nvPr/>
        </p:nvSpPr>
        <p:spPr>
          <a:xfrm>
            <a:off x="10122408" y="2084832"/>
            <a:ext cx="585216" cy="420624"/>
          </a:xfrm>
          <a:prstGeom prst="rect">
            <a:avLst/>
          </a:prstGeom>
          <a:solidFill>
            <a:srgbClr val="D5DFEB"/>
          </a:solidFill>
          <a:ln w="12700">
            <a:solidFill>
              <a:srgbClr val="9AA8BA"/>
            </a:solidFill>
            <a:prstDash val="solid"/>
          </a:ln>
        </p:spPr>
      </p:sp>
      <p:sp>
        <p:nvSpPr>
          <p:cNvPr id="50" name="Shape 48"/>
          <p:cNvSpPr/>
          <p:nvPr/>
        </p:nvSpPr>
        <p:spPr>
          <a:xfrm>
            <a:off x="10296144" y="2176272"/>
            <a:ext cx="237744" cy="237744"/>
          </a:xfrm>
          <a:prstGeom prst="ellipse">
            <a:avLst/>
          </a:prstGeom>
          <a:solidFill>
            <a:srgbClr val="EAF0F7"/>
          </a:solidFill>
          <a:ln w="12700">
            <a:solidFill>
              <a:srgbClr val="9AA8BA"/>
            </a:solidFill>
            <a:prstDash val="solid"/>
          </a:ln>
        </p:spPr>
      </p:sp>
      <p:sp>
        <p:nvSpPr>
          <p:cNvPr id="51" name="Shape 49"/>
          <p:cNvSpPr/>
          <p:nvPr/>
        </p:nvSpPr>
        <p:spPr>
          <a:xfrm>
            <a:off x="9253728" y="1709928"/>
            <a:ext cx="1143000" cy="256032"/>
          </a:xfrm>
          <a:prstGeom prst="roundRect">
            <a:avLst>
              <a:gd name="adj" fmla="val 50000"/>
            </a:avLst>
          </a:prstGeom>
          <a:solidFill>
            <a:srgbClr val="0B2545"/>
          </a:solidFill>
          <a:ln w="12700">
            <a:solidFill>
              <a:srgbClr val="0B2545"/>
            </a:solidFill>
            <a:prstDash val="solid"/>
          </a:ln>
        </p:spPr>
      </p:sp>
      <p:sp>
        <p:nvSpPr>
          <p:cNvPr id="52" name="Text 50"/>
          <p:cNvSpPr/>
          <p:nvPr/>
        </p:nvSpPr>
        <p:spPr>
          <a:xfrm>
            <a:off x="925372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53" name="Text 51"/>
          <p:cNvSpPr/>
          <p:nvPr/>
        </p:nvSpPr>
        <p:spPr>
          <a:xfrm>
            <a:off x="9144000" y="3739896"/>
            <a:ext cx="2542032" cy="420624"/>
          </a:xfrm>
          <a:prstGeom prst="rect">
            <a:avLst/>
          </a:prstGeom>
          <a:noFill/>
          <a:ln/>
        </p:spPr>
        <p:txBody>
          <a:bodyPr wrap="square" lIns="25400" tIns="25400" rIns="25400" bIns="25400" rtlCol="0" anchor="ctr"/>
          <a:lstStyle/>
          <a:p>
            <a:pPr marL="0" indent="0">
              <a:buNone/>
            </a:pPr>
            <a:r>
              <a:rPr lang="en-US" sz="900" b="1" dirty="0">
                <a:solidFill>
                  <a:srgbClr val="0F9D8F"/>
                </a:solidFill>
                <a:latin typeface="Segoe UI Semibold" pitchFamily="34" charset="0"/>
                <a:ea typeface="Segoe UI Semibold" pitchFamily="34" charset="-122"/>
                <a:cs typeface="Segoe UI Semibold" pitchFamily="34" charset="-120"/>
              </a:rPr>
              <a:t>Hình 16: </a:t>
            </a:r>
            <a:r>
              <a:rPr lang="en-US" sz="900" i="1" dirty="0">
                <a:solidFill>
                  <a:srgbClr val="1E293B"/>
                </a:solidFill>
                <a:latin typeface="Segoe UI" pitchFamily="34" charset="0"/>
                <a:ea typeface="Segoe UI" pitchFamily="34" charset="-122"/>
                <a:cs typeface="Segoe UI" pitchFamily="34" charset="-120"/>
              </a:rPr>
              <a:t>AI phân tích ma trận lỗi và soạn hướng dẫn phụ huynh</a:t>
            </a:r>
            <a:endParaRPr lang="en-US" sz="900" dirty="0"/>
          </a:p>
        </p:txBody>
      </p:sp>
      <p:sp>
        <p:nvSpPr>
          <p:cNvPr id="54" name="Text 0"/>
          <p:cNvSpPr>
            <a:spLocks noGrp="1"/>
          </p:cNvSpPr>
          <p:nvPr>
            <p:ph type="pic" idx="100"/>
          </p:nvPr>
        </p:nvSpPr>
        <p:spPr>
          <a:xfrm>
            <a:off x="6400800" y="1600200"/>
            <a:ext cx="2542032" cy="2103120"/>
          </a:xfrm>
          <a:prstGeom prst="rect">
            <a:avLst/>
          </a:prstGeom>
          <a:noFill/>
          <a:ln/>
        </p:spPr>
        <p:txBody>
          <a:bodyPr wrap="square" rtlCol="0" anchor="ctr"/>
          <a:lstStyle/>
          <a:p>
            <a:pPr marL="0" indent="0" algn="ctr">
              <a:buNone/>
            </a:pPr>
            <a:endParaRPr lang="en-US" sz="1100" dirty="0"/>
          </a:p>
        </p:txBody>
      </p:sp>
      <p:sp>
        <p:nvSpPr>
          <p:cNvPr id="55" name="Text 0"/>
          <p:cNvSpPr>
            <a:spLocks noGrp="1"/>
          </p:cNvSpPr>
          <p:nvPr>
            <p:ph type="pic" idx="101"/>
          </p:nvPr>
        </p:nvSpPr>
        <p:spPr>
          <a:xfrm>
            <a:off x="9144000" y="1600200"/>
            <a:ext cx="2542032" cy="2103120"/>
          </a:xfrm>
          <a:prstGeom prst="rect">
            <a:avLst/>
          </a:prstGeom>
          <a:noFill/>
          <a:ln/>
        </p:spPr>
        <p:txBody>
          <a:bodyPr wrap="square" rtlCol="0" anchor="ctr"/>
          <a:lstStyle/>
          <a:p>
            <a:pPr marL="0" indent="0" algn="ctr">
              <a:buNone/>
            </a:pPr>
            <a:endParaRPr lang="en-US" sz="1100" dirty="0"/>
          </a:p>
        </p:txBody>
      </p:sp>
      <p:sp>
        <p:nvSpPr>
          <p:cNvPr id="56" name="Shape 54"/>
          <p:cNvSpPr/>
          <p:nvPr/>
        </p:nvSpPr>
        <p:spPr>
          <a:xfrm>
            <a:off x="502920" y="6419088"/>
            <a:ext cx="11185855" cy="0"/>
          </a:xfrm>
          <a:prstGeom prst="line">
            <a:avLst/>
          </a:prstGeom>
          <a:noFill/>
          <a:ln w="9525">
            <a:solidFill>
              <a:srgbClr val="D6DEE8"/>
            </a:solidFill>
            <a:prstDash val="solid"/>
          </a:ln>
        </p:spPr>
      </p:sp>
      <p:sp>
        <p:nvSpPr>
          <p:cNvPr id="57" name="Text 5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58" name="Text 5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21</a:t>
            </a:r>
            <a:endParaRPr lang="en-US" sz="1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7863840" y="-2011680"/>
            <a:ext cx="6583680" cy="6583680"/>
          </a:xfrm>
          <a:prstGeom prst="ellipse">
            <a:avLst/>
          </a:prstGeom>
          <a:solidFill>
            <a:srgbClr val="13315C"/>
          </a:solidFill>
          <a:ln w="12700">
            <a:solidFill>
              <a:srgbClr val="13315C"/>
            </a:solidFill>
            <a:prstDash val="solid"/>
          </a:ln>
        </p:spPr>
      </p:sp>
      <p:sp>
        <p:nvSpPr>
          <p:cNvPr id="3" name="Shape 1"/>
          <p:cNvSpPr/>
          <p:nvPr/>
        </p:nvSpPr>
        <p:spPr>
          <a:xfrm>
            <a:off x="9509760" y="3291840"/>
            <a:ext cx="4206240" cy="4206240"/>
          </a:xfrm>
          <a:prstGeom prst="ellipse">
            <a:avLst/>
          </a:prstGeom>
          <a:solidFill>
            <a:srgbClr val="0E2E52"/>
          </a:solidFill>
          <a:ln w="12700">
            <a:solidFill>
              <a:srgbClr val="0E2E52"/>
            </a:solidFill>
            <a:prstDash val="solid"/>
          </a:ln>
        </p:spPr>
      </p:sp>
      <p:sp>
        <p:nvSpPr>
          <p:cNvPr id="4" name="Text 2"/>
          <p:cNvSpPr/>
          <p:nvPr/>
        </p:nvSpPr>
        <p:spPr>
          <a:xfrm>
            <a:off x="822960" y="2011680"/>
            <a:ext cx="5486400" cy="411480"/>
          </a:xfrm>
          <a:prstGeom prst="rect">
            <a:avLst/>
          </a:prstGeom>
          <a:noFill/>
          <a:ln/>
        </p:spPr>
        <p:txBody>
          <a:bodyPr wrap="square" lIns="0" tIns="0" rIns="0" bIns="0" rtlCol="0" anchor="ctr"/>
          <a:lstStyle/>
          <a:p>
            <a:pPr marL="0" indent="0">
              <a:buNone/>
            </a:pPr>
            <a:r>
              <a:rPr lang="en-US" sz="1600" b="1" kern="0" spc="400" dirty="0">
                <a:solidFill>
                  <a:srgbClr val="F2A900"/>
                </a:solidFill>
                <a:latin typeface="Segoe UI Semibold" pitchFamily="34" charset="0"/>
                <a:ea typeface="Segoe UI Semibold" pitchFamily="34" charset="-122"/>
                <a:cs typeface="Segoe UI Semibold" pitchFamily="34" charset="-120"/>
              </a:rPr>
              <a:t>PHẦN III</a:t>
            </a:r>
            <a:endParaRPr lang="en-US" sz="1600" dirty="0"/>
          </a:p>
        </p:txBody>
      </p:sp>
      <p:sp>
        <p:nvSpPr>
          <p:cNvPr id="5" name="Text 3"/>
          <p:cNvSpPr/>
          <p:nvPr/>
        </p:nvSpPr>
        <p:spPr>
          <a:xfrm>
            <a:off x="8138160" y="1005840"/>
            <a:ext cx="3657600" cy="3291840"/>
          </a:xfrm>
          <a:prstGeom prst="rect">
            <a:avLst/>
          </a:prstGeom>
          <a:noFill/>
          <a:ln/>
        </p:spPr>
        <p:txBody>
          <a:bodyPr wrap="square" lIns="0" tIns="0" rIns="0" bIns="0" rtlCol="0" anchor="ctr"/>
          <a:lstStyle/>
          <a:p>
            <a:pPr marL="0" indent="0" algn="ctr">
              <a:buNone/>
            </a:pPr>
            <a:r>
              <a:rPr lang="en-US" sz="20000" b="1" dirty="0">
                <a:solidFill>
                  <a:srgbClr val="1C4A7A"/>
                </a:solidFill>
                <a:latin typeface="Segoe UI Semibold" pitchFamily="34" charset="0"/>
                <a:ea typeface="Segoe UI Semibold" pitchFamily="34" charset="-122"/>
                <a:cs typeface="Segoe UI Semibold" pitchFamily="34" charset="-120"/>
              </a:rPr>
              <a:t>III</a:t>
            </a:r>
            <a:endParaRPr lang="en-US" sz="20000" dirty="0"/>
          </a:p>
        </p:txBody>
      </p:sp>
      <p:sp>
        <p:nvSpPr>
          <p:cNvPr id="6" name="Text 4"/>
          <p:cNvSpPr/>
          <p:nvPr/>
        </p:nvSpPr>
        <p:spPr>
          <a:xfrm>
            <a:off x="822960" y="2514600"/>
            <a:ext cx="7498080" cy="1280160"/>
          </a:xfrm>
          <a:prstGeom prst="rect">
            <a:avLst/>
          </a:prstGeom>
          <a:noFill/>
          <a:ln/>
        </p:spPr>
        <p:txBody>
          <a:bodyPr wrap="square" lIns="0" tIns="0" rIns="0" bIns="0" rtlCol="0" anchor="t"/>
          <a:lstStyle/>
          <a:p>
            <a:pPr marL="0" indent="0">
              <a:buNone/>
            </a:pPr>
            <a:r>
              <a:rPr lang="en-US" sz="3800" b="1" dirty="0">
                <a:solidFill>
                  <a:srgbClr val="FFFFFF"/>
                </a:solidFill>
                <a:latin typeface="Segoe UI Semibold" pitchFamily="34" charset="0"/>
                <a:ea typeface="Segoe UI Semibold" pitchFamily="34" charset="-122"/>
                <a:cs typeface="Segoe UI Semibold" pitchFamily="34" charset="-120"/>
              </a:rPr>
              <a:t>Hiệu quả thu được</a:t>
            </a:r>
            <a:endParaRPr lang="en-US" sz="3800" dirty="0"/>
          </a:p>
        </p:txBody>
      </p:sp>
      <p:sp>
        <p:nvSpPr>
          <p:cNvPr id="7" name="Shape 5"/>
          <p:cNvSpPr/>
          <p:nvPr/>
        </p:nvSpPr>
        <p:spPr>
          <a:xfrm>
            <a:off x="822960" y="3931920"/>
            <a:ext cx="1097280" cy="64008"/>
          </a:xfrm>
          <a:prstGeom prst="rect">
            <a:avLst/>
          </a:prstGeom>
          <a:solidFill>
            <a:srgbClr val="0F9D8F"/>
          </a:solidFill>
          <a:ln w="12700">
            <a:solidFill>
              <a:srgbClr val="0F9D8F"/>
            </a:solidFill>
            <a:prstDash val="solid"/>
          </a:ln>
        </p:spPr>
      </p:sp>
      <p:sp>
        <p:nvSpPr>
          <p:cNvPr id="8" name="Text 6"/>
          <p:cNvSpPr/>
          <p:nvPr/>
        </p:nvSpPr>
        <p:spPr>
          <a:xfrm>
            <a:off x="822960" y="4160520"/>
            <a:ext cx="6949440" cy="1005840"/>
          </a:xfrm>
          <a:prstGeom prst="rect">
            <a:avLst/>
          </a:prstGeom>
          <a:noFill/>
          <a:ln/>
        </p:spPr>
        <p:txBody>
          <a:bodyPr wrap="square" lIns="0" tIns="0" rIns="0" bIns="0" rtlCol="0" anchor="t"/>
          <a:lstStyle/>
          <a:p>
            <a:pPr marL="0" indent="0">
              <a:buNone/>
            </a:pPr>
            <a:r>
              <a:rPr lang="en-US" sz="1500" dirty="0">
                <a:solidFill>
                  <a:srgbClr val="C9D6E6"/>
                </a:solidFill>
                <a:latin typeface="Segoe UI" pitchFamily="34" charset="0"/>
                <a:ea typeface="Segoe UI" pitchFamily="34" charset="-122"/>
                <a:cs typeface="Segoe UI" pitchFamily="34" charset="-120"/>
              </a:rPr>
              <a:t>Khảo sát lại hứng thú, năng lực và kết quả đánh giá môn Toán của học sinh lớp 4A</a:t>
            </a:r>
            <a:endParaRPr lang="en-US" sz="1500" dirty="0"/>
          </a:p>
        </p:txBody>
      </p:sp>
      <p:sp>
        <p:nvSpPr>
          <p:cNvPr id="9" name="Shape 7"/>
          <p:cNvSpPr/>
          <p:nvPr/>
        </p:nvSpPr>
        <p:spPr>
          <a:xfrm>
            <a:off x="502920" y="6419088"/>
            <a:ext cx="11185855" cy="0"/>
          </a:xfrm>
          <a:prstGeom prst="line">
            <a:avLst/>
          </a:prstGeom>
          <a:noFill/>
          <a:ln w="9525">
            <a:solidFill>
              <a:srgbClr val="2A4568"/>
            </a:solidFill>
            <a:prstDash val="solid"/>
          </a:ln>
        </p:spPr>
      </p:sp>
      <p:sp>
        <p:nvSpPr>
          <p:cNvPr id="10" name="Text 8"/>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A9B8CC"/>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11" name="Text 9"/>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F2A900"/>
                </a:solidFill>
                <a:latin typeface="Segoe UI Semibold" pitchFamily="34" charset="0"/>
                <a:ea typeface="Segoe UI Semibold" pitchFamily="34" charset="-122"/>
                <a:cs typeface="Segoe UI Semibold" pitchFamily="34" charset="-120"/>
              </a:rPr>
              <a:t>22</a:t>
            </a:r>
            <a:endParaRPr lang="en-US" sz="1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III. HIỆU QUẢ  ·  BẢNG 7</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Hứng thú và năng lực học Toán: Trước – Sau áp dụng</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08760"/>
            <a:ext cx="7040880" cy="4663440"/>
          </a:xfrm>
          <a:prstGeom prst="roundRect">
            <a:avLst>
              <a:gd name="adj" fmla="val 1569"/>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graphicFrame>
        <p:nvGraphicFramePr>
          <p:cNvPr id="9" name="Chart 0"/>
          <p:cNvGraphicFramePr/>
          <p:nvPr/>
        </p:nvGraphicFramePr>
        <p:xfrm>
          <a:off x="640080" y="1600200"/>
          <a:ext cx="676656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7"/>
          <p:cNvSpPr/>
          <p:nvPr/>
        </p:nvSpPr>
        <p:spPr>
          <a:xfrm>
            <a:off x="7772400" y="1508760"/>
            <a:ext cx="3913632" cy="320040"/>
          </a:xfrm>
          <a:prstGeom prst="rect">
            <a:avLst/>
          </a:prstGeom>
          <a:noFill/>
          <a:ln/>
        </p:spPr>
        <p:txBody>
          <a:bodyPr wrap="square" lIns="0" tIns="0" rIns="0" bIns="0" rtlCol="0" anchor="ctr"/>
          <a:lstStyle/>
          <a:p>
            <a:pPr marL="0" indent="0">
              <a:buNone/>
            </a:pPr>
            <a:r>
              <a:rPr lang="en-US" sz="1200" b="1" dirty="0">
                <a:solidFill>
                  <a:srgbClr val="0B2545"/>
                </a:solidFill>
                <a:latin typeface="Segoe UI Semibold" pitchFamily="34" charset="0"/>
                <a:ea typeface="Segoe UI Semibold" pitchFamily="34" charset="-122"/>
                <a:cs typeface="Segoe UI Semibold" pitchFamily="34" charset="-120"/>
              </a:rPr>
              <a:t>Mức tăng (điểm %)</a:t>
            </a:r>
            <a:endParaRPr lang="en-US" sz="1200" dirty="0"/>
          </a:p>
        </p:txBody>
      </p:sp>
      <p:sp>
        <p:nvSpPr>
          <p:cNvPr id="11" name="Shape 8"/>
          <p:cNvSpPr/>
          <p:nvPr/>
        </p:nvSpPr>
        <p:spPr>
          <a:xfrm>
            <a:off x="7772400" y="1874520"/>
            <a:ext cx="3913632" cy="694944"/>
          </a:xfrm>
          <a:prstGeom prst="roundRect">
            <a:avLst>
              <a:gd name="adj" fmla="val 10526"/>
            </a:avLst>
          </a:prstGeom>
          <a:solidFill>
            <a:srgbClr val="FFFFFF"/>
          </a:solidFill>
          <a:ln w="9525">
            <a:solidFill>
              <a:srgbClr val="D6DEE8"/>
            </a:solidFill>
            <a:prstDash val="solid"/>
          </a:ln>
        </p:spPr>
      </p:sp>
      <p:sp>
        <p:nvSpPr>
          <p:cNvPr id="12" name="Text 9"/>
          <p:cNvSpPr/>
          <p:nvPr/>
        </p:nvSpPr>
        <p:spPr>
          <a:xfrm>
            <a:off x="7882128" y="1874520"/>
            <a:ext cx="1188720" cy="694944"/>
          </a:xfrm>
          <a:prstGeom prst="rect">
            <a:avLst/>
          </a:prstGeom>
          <a:noFill/>
          <a:ln/>
        </p:spPr>
        <p:txBody>
          <a:bodyPr wrap="square" lIns="0" tIns="0" rIns="0" bIns="0" rtlCol="0" anchor="ctr"/>
          <a:lstStyle/>
          <a:p>
            <a:pPr marL="0" indent="0">
              <a:buNone/>
            </a:pPr>
            <a:r>
              <a:rPr lang="en-US" sz="1900" b="1" dirty="0">
                <a:solidFill>
                  <a:srgbClr val="0F9D8F"/>
                </a:solidFill>
                <a:latin typeface="Segoe UI Semibold" pitchFamily="34" charset="0"/>
                <a:ea typeface="Segoe UI Semibold" pitchFamily="34" charset="-122"/>
                <a:cs typeface="Segoe UI Semibold" pitchFamily="34" charset="-120"/>
              </a:rPr>
              <a:t>+38,7</a:t>
            </a:r>
            <a:endParaRPr lang="en-US" sz="1900" dirty="0"/>
          </a:p>
        </p:txBody>
      </p:sp>
      <p:sp>
        <p:nvSpPr>
          <p:cNvPr id="13" name="Text 10"/>
          <p:cNvSpPr/>
          <p:nvPr/>
        </p:nvSpPr>
        <p:spPr>
          <a:xfrm>
            <a:off x="9098280" y="1874520"/>
            <a:ext cx="2514600" cy="694944"/>
          </a:xfrm>
          <a:prstGeom prst="rect">
            <a:avLst/>
          </a:prstGeom>
          <a:noFill/>
          <a:ln/>
        </p:spPr>
        <p:txBody>
          <a:bodyPr wrap="square" lIns="0" tIns="0" rIns="0" bIns="0" rtlCol="0" anchor="ctr"/>
          <a:lstStyle/>
          <a:p>
            <a:pPr marL="0" indent="0">
              <a:buNone/>
            </a:pPr>
            <a:r>
              <a:rPr lang="en-US" sz="1000" dirty="0">
                <a:solidFill>
                  <a:srgbClr val="1E293B"/>
                </a:solidFill>
                <a:latin typeface="Segoe UI" pitchFamily="34" charset="0"/>
                <a:ea typeface="Segoe UI" pitchFamily="34" charset="-122"/>
                <a:cs typeface="Segoe UI" pitchFamily="34" charset="-120"/>
              </a:rPr>
              <a:t>Vui vẻ, hào hứng, tích cực học Toán</a:t>
            </a:r>
            <a:endParaRPr lang="en-US" sz="1000" dirty="0"/>
          </a:p>
          <a:p>
            <a:pPr marL="0" indent="0">
              <a:buNone/>
            </a:pPr>
            <a:r>
              <a:rPr lang="en-US" sz="950" dirty="0">
                <a:solidFill>
                  <a:srgbClr val="5B6B82"/>
                </a:solidFill>
                <a:latin typeface="Segoe UI" pitchFamily="34" charset="0"/>
                <a:ea typeface="Segoe UI" pitchFamily="34" charset="-122"/>
                <a:cs typeface="Segoe UI" pitchFamily="34" charset="-120"/>
              </a:rPr>
              <a:t>17/31 → 29/31 học sinh</a:t>
            </a:r>
            <a:endParaRPr lang="en-US" sz="1000" dirty="0"/>
          </a:p>
        </p:txBody>
      </p:sp>
      <p:sp>
        <p:nvSpPr>
          <p:cNvPr id="14" name="Shape 11"/>
          <p:cNvSpPr/>
          <p:nvPr/>
        </p:nvSpPr>
        <p:spPr>
          <a:xfrm>
            <a:off x="7772400" y="2660904"/>
            <a:ext cx="3913632" cy="694944"/>
          </a:xfrm>
          <a:prstGeom prst="roundRect">
            <a:avLst>
              <a:gd name="adj" fmla="val 10526"/>
            </a:avLst>
          </a:prstGeom>
          <a:solidFill>
            <a:srgbClr val="FFFFFF"/>
          </a:solidFill>
          <a:ln w="9525">
            <a:solidFill>
              <a:srgbClr val="D6DEE8"/>
            </a:solidFill>
            <a:prstDash val="solid"/>
          </a:ln>
        </p:spPr>
      </p:sp>
      <p:sp>
        <p:nvSpPr>
          <p:cNvPr id="15" name="Text 12"/>
          <p:cNvSpPr/>
          <p:nvPr/>
        </p:nvSpPr>
        <p:spPr>
          <a:xfrm>
            <a:off x="7882128" y="2660904"/>
            <a:ext cx="1188720" cy="694944"/>
          </a:xfrm>
          <a:prstGeom prst="rect">
            <a:avLst/>
          </a:prstGeom>
          <a:noFill/>
          <a:ln/>
        </p:spPr>
        <p:txBody>
          <a:bodyPr wrap="square" lIns="0" tIns="0" rIns="0" bIns="0" rtlCol="0" anchor="ctr"/>
          <a:lstStyle/>
          <a:p>
            <a:pPr marL="0" indent="0">
              <a:buNone/>
            </a:pPr>
            <a:r>
              <a:rPr lang="en-US" sz="1900" b="1" dirty="0">
                <a:solidFill>
                  <a:srgbClr val="0F9D8F"/>
                </a:solidFill>
                <a:latin typeface="Segoe UI Semibold" pitchFamily="34" charset="0"/>
                <a:ea typeface="Segoe UI Semibold" pitchFamily="34" charset="-122"/>
                <a:cs typeface="Segoe UI Semibold" pitchFamily="34" charset="-120"/>
              </a:rPr>
              <a:t>+45,1</a:t>
            </a:r>
            <a:endParaRPr lang="en-US" sz="1900" dirty="0"/>
          </a:p>
        </p:txBody>
      </p:sp>
      <p:sp>
        <p:nvSpPr>
          <p:cNvPr id="16" name="Text 13"/>
          <p:cNvSpPr/>
          <p:nvPr/>
        </p:nvSpPr>
        <p:spPr>
          <a:xfrm>
            <a:off x="9098280" y="2660904"/>
            <a:ext cx="2514600" cy="694944"/>
          </a:xfrm>
          <a:prstGeom prst="rect">
            <a:avLst/>
          </a:prstGeom>
          <a:noFill/>
          <a:ln/>
        </p:spPr>
        <p:txBody>
          <a:bodyPr wrap="square" lIns="0" tIns="0" rIns="0" bIns="0" rtlCol="0" anchor="ctr"/>
          <a:lstStyle/>
          <a:p>
            <a:pPr marL="0" indent="0">
              <a:buNone/>
            </a:pPr>
            <a:r>
              <a:rPr lang="en-US" sz="1000" dirty="0">
                <a:solidFill>
                  <a:srgbClr val="1E293B"/>
                </a:solidFill>
                <a:latin typeface="Segoe UI" pitchFamily="34" charset="0"/>
                <a:ea typeface="Segoe UI" pitchFamily="34" charset="-122"/>
                <a:cs typeface="Segoe UI" pitchFamily="34" charset="-120"/>
              </a:rPr>
              <a:t>Tự tin trình bày, diễn đạt, lập luận</a:t>
            </a:r>
            <a:endParaRPr lang="en-US" sz="1000" dirty="0"/>
          </a:p>
          <a:p>
            <a:pPr marL="0" indent="0">
              <a:buNone/>
            </a:pPr>
            <a:r>
              <a:rPr lang="en-US" sz="950" dirty="0">
                <a:solidFill>
                  <a:srgbClr val="5B6B82"/>
                </a:solidFill>
                <a:latin typeface="Segoe UI" pitchFamily="34" charset="0"/>
                <a:ea typeface="Segoe UI" pitchFamily="34" charset="-122"/>
                <a:cs typeface="Segoe UI" pitchFamily="34" charset="-120"/>
              </a:rPr>
              <a:t>14/31 → 28/31 học sinh</a:t>
            </a:r>
            <a:endParaRPr lang="en-US" sz="1000" dirty="0"/>
          </a:p>
        </p:txBody>
      </p:sp>
      <p:sp>
        <p:nvSpPr>
          <p:cNvPr id="17" name="Shape 14"/>
          <p:cNvSpPr/>
          <p:nvPr/>
        </p:nvSpPr>
        <p:spPr>
          <a:xfrm>
            <a:off x="7772400" y="3447288"/>
            <a:ext cx="3913632" cy="694944"/>
          </a:xfrm>
          <a:prstGeom prst="roundRect">
            <a:avLst>
              <a:gd name="adj" fmla="val 10526"/>
            </a:avLst>
          </a:prstGeom>
          <a:solidFill>
            <a:srgbClr val="FFFFFF"/>
          </a:solidFill>
          <a:ln w="9525">
            <a:solidFill>
              <a:srgbClr val="D6DEE8"/>
            </a:solidFill>
            <a:prstDash val="solid"/>
          </a:ln>
        </p:spPr>
      </p:sp>
      <p:sp>
        <p:nvSpPr>
          <p:cNvPr id="18" name="Text 15"/>
          <p:cNvSpPr/>
          <p:nvPr/>
        </p:nvSpPr>
        <p:spPr>
          <a:xfrm>
            <a:off x="7882128" y="3447288"/>
            <a:ext cx="1188720" cy="694944"/>
          </a:xfrm>
          <a:prstGeom prst="rect">
            <a:avLst/>
          </a:prstGeom>
          <a:noFill/>
          <a:ln/>
        </p:spPr>
        <p:txBody>
          <a:bodyPr wrap="square" lIns="0" tIns="0" rIns="0" bIns="0" rtlCol="0" anchor="ctr"/>
          <a:lstStyle/>
          <a:p>
            <a:pPr marL="0" indent="0">
              <a:buNone/>
            </a:pPr>
            <a:r>
              <a:rPr lang="en-US" sz="1900" b="1" dirty="0">
                <a:solidFill>
                  <a:srgbClr val="0F9D8F"/>
                </a:solidFill>
                <a:latin typeface="Segoe UI Semibold" pitchFamily="34" charset="0"/>
                <a:ea typeface="Segoe UI Semibold" pitchFamily="34" charset="-122"/>
                <a:cs typeface="Segoe UI Semibold" pitchFamily="34" charset="-120"/>
              </a:rPr>
              <a:t>+41,9</a:t>
            </a:r>
            <a:endParaRPr lang="en-US" sz="1900" dirty="0"/>
          </a:p>
        </p:txBody>
      </p:sp>
      <p:sp>
        <p:nvSpPr>
          <p:cNvPr id="19" name="Text 16"/>
          <p:cNvSpPr/>
          <p:nvPr/>
        </p:nvSpPr>
        <p:spPr>
          <a:xfrm>
            <a:off x="9098280" y="3447288"/>
            <a:ext cx="2514600" cy="694944"/>
          </a:xfrm>
          <a:prstGeom prst="rect">
            <a:avLst/>
          </a:prstGeom>
          <a:noFill/>
          <a:ln/>
        </p:spPr>
        <p:txBody>
          <a:bodyPr wrap="square" lIns="0" tIns="0" rIns="0" bIns="0" rtlCol="0" anchor="ctr"/>
          <a:lstStyle/>
          <a:p>
            <a:pPr marL="0" indent="0">
              <a:buNone/>
            </a:pPr>
            <a:r>
              <a:rPr lang="en-US" sz="1000" dirty="0">
                <a:solidFill>
                  <a:srgbClr val="1E293B"/>
                </a:solidFill>
                <a:latin typeface="Segoe UI" pitchFamily="34" charset="0"/>
                <a:ea typeface="Segoe UI" pitchFamily="34" charset="-122"/>
                <a:cs typeface="Segoe UI" pitchFamily="34" charset="-120"/>
              </a:rPr>
              <a:t>Năng lực tư duy, giải quyết vấn đề</a:t>
            </a:r>
            <a:endParaRPr lang="en-US" sz="1000" dirty="0"/>
          </a:p>
          <a:p>
            <a:pPr marL="0" indent="0">
              <a:buNone/>
            </a:pPr>
            <a:r>
              <a:rPr lang="en-US" sz="950" dirty="0">
                <a:solidFill>
                  <a:srgbClr val="5B6B82"/>
                </a:solidFill>
                <a:latin typeface="Segoe UI" pitchFamily="34" charset="0"/>
                <a:ea typeface="Segoe UI" pitchFamily="34" charset="-122"/>
                <a:cs typeface="Segoe UI" pitchFamily="34" charset="-120"/>
              </a:rPr>
              <a:t>14/31 → 27/31 học sinh</a:t>
            </a:r>
            <a:endParaRPr lang="en-US" sz="1000" dirty="0"/>
          </a:p>
        </p:txBody>
      </p:sp>
      <p:sp>
        <p:nvSpPr>
          <p:cNvPr id="20" name="Shape 17"/>
          <p:cNvSpPr/>
          <p:nvPr/>
        </p:nvSpPr>
        <p:spPr>
          <a:xfrm>
            <a:off x="7772400" y="4233672"/>
            <a:ext cx="3913632" cy="694944"/>
          </a:xfrm>
          <a:prstGeom prst="roundRect">
            <a:avLst>
              <a:gd name="adj" fmla="val 10526"/>
            </a:avLst>
          </a:prstGeom>
          <a:solidFill>
            <a:srgbClr val="FFFFFF"/>
          </a:solidFill>
          <a:ln w="9525">
            <a:solidFill>
              <a:srgbClr val="D6DEE8"/>
            </a:solidFill>
            <a:prstDash val="solid"/>
          </a:ln>
        </p:spPr>
      </p:sp>
      <p:sp>
        <p:nvSpPr>
          <p:cNvPr id="21" name="Text 18"/>
          <p:cNvSpPr/>
          <p:nvPr/>
        </p:nvSpPr>
        <p:spPr>
          <a:xfrm>
            <a:off x="7882128" y="4233672"/>
            <a:ext cx="1188720" cy="694944"/>
          </a:xfrm>
          <a:prstGeom prst="rect">
            <a:avLst/>
          </a:prstGeom>
          <a:noFill/>
          <a:ln/>
        </p:spPr>
        <p:txBody>
          <a:bodyPr wrap="square" lIns="0" tIns="0" rIns="0" bIns="0" rtlCol="0" anchor="ctr"/>
          <a:lstStyle/>
          <a:p>
            <a:pPr marL="0" indent="0">
              <a:buNone/>
            </a:pPr>
            <a:r>
              <a:rPr lang="en-US" sz="1900" b="1" dirty="0">
                <a:solidFill>
                  <a:srgbClr val="0F9D8F"/>
                </a:solidFill>
                <a:latin typeface="Segoe UI Semibold" pitchFamily="34" charset="0"/>
                <a:ea typeface="Segoe UI Semibold" pitchFamily="34" charset="-122"/>
                <a:cs typeface="Segoe UI Semibold" pitchFamily="34" charset="-120"/>
              </a:rPr>
              <a:t>+51,6</a:t>
            </a:r>
            <a:endParaRPr lang="en-US" sz="1900" dirty="0"/>
          </a:p>
        </p:txBody>
      </p:sp>
      <p:sp>
        <p:nvSpPr>
          <p:cNvPr id="22" name="Text 19"/>
          <p:cNvSpPr/>
          <p:nvPr/>
        </p:nvSpPr>
        <p:spPr>
          <a:xfrm>
            <a:off x="9098280" y="4233672"/>
            <a:ext cx="2514600" cy="694944"/>
          </a:xfrm>
          <a:prstGeom prst="rect">
            <a:avLst/>
          </a:prstGeom>
          <a:noFill/>
          <a:ln/>
        </p:spPr>
        <p:txBody>
          <a:bodyPr wrap="square" lIns="0" tIns="0" rIns="0" bIns="0" rtlCol="0" anchor="ctr"/>
          <a:lstStyle/>
          <a:p>
            <a:pPr marL="0" indent="0">
              <a:buNone/>
            </a:pPr>
            <a:r>
              <a:rPr lang="en-US" sz="1000" dirty="0">
                <a:solidFill>
                  <a:srgbClr val="1E293B"/>
                </a:solidFill>
                <a:latin typeface="Segoe UI" pitchFamily="34" charset="0"/>
                <a:ea typeface="Segoe UI" pitchFamily="34" charset="-122"/>
                <a:cs typeface="Segoe UI" pitchFamily="34" charset="-120"/>
              </a:rPr>
              <a:t>Chủ động tự học, tự luyện ở nhà</a:t>
            </a:r>
            <a:endParaRPr lang="en-US" sz="1000" dirty="0"/>
          </a:p>
          <a:p>
            <a:pPr marL="0" indent="0">
              <a:buNone/>
            </a:pPr>
            <a:r>
              <a:rPr lang="en-US" sz="950" dirty="0">
                <a:solidFill>
                  <a:srgbClr val="5B6B82"/>
                </a:solidFill>
                <a:latin typeface="Segoe UI" pitchFamily="34" charset="0"/>
                <a:ea typeface="Segoe UI" pitchFamily="34" charset="-122"/>
                <a:cs typeface="Segoe UI" pitchFamily="34" charset="-120"/>
              </a:rPr>
              <a:t>13/31 → 29/31 học sinh</a:t>
            </a:r>
            <a:endParaRPr lang="en-US" sz="1000" dirty="0"/>
          </a:p>
        </p:txBody>
      </p:sp>
      <p:sp>
        <p:nvSpPr>
          <p:cNvPr id="23" name="Shape 20"/>
          <p:cNvSpPr/>
          <p:nvPr/>
        </p:nvSpPr>
        <p:spPr>
          <a:xfrm>
            <a:off x="7772400" y="5020056"/>
            <a:ext cx="3913632" cy="694944"/>
          </a:xfrm>
          <a:prstGeom prst="roundRect">
            <a:avLst>
              <a:gd name="adj" fmla="val 10526"/>
            </a:avLst>
          </a:prstGeom>
          <a:solidFill>
            <a:srgbClr val="FFFFFF"/>
          </a:solidFill>
          <a:ln w="9525">
            <a:solidFill>
              <a:srgbClr val="D6DEE8"/>
            </a:solidFill>
            <a:prstDash val="solid"/>
          </a:ln>
        </p:spPr>
      </p:sp>
      <p:sp>
        <p:nvSpPr>
          <p:cNvPr id="24" name="Text 21"/>
          <p:cNvSpPr/>
          <p:nvPr/>
        </p:nvSpPr>
        <p:spPr>
          <a:xfrm>
            <a:off x="7882128" y="5020056"/>
            <a:ext cx="1188720" cy="694944"/>
          </a:xfrm>
          <a:prstGeom prst="rect">
            <a:avLst/>
          </a:prstGeom>
          <a:noFill/>
          <a:ln/>
        </p:spPr>
        <p:txBody>
          <a:bodyPr wrap="square" lIns="0" tIns="0" rIns="0" bIns="0" rtlCol="0" anchor="ctr"/>
          <a:lstStyle/>
          <a:p>
            <a:pPr marL="0" indent="0">
              <a:buNone/>
            </a:pPr>
            <a:r>
              <a:rPr lang="en-US" sz="1900" b="1" dirty="0">
                <a:solidFill>
                  <a:srgbClr val="0F9D8F"/>
                </a:solidFill>
                <a:latin typeface="Segoe UI Semibold" pitchFamily="34" charset="0"/>
                <a:ea typeface="Segoe UI Semibold" pitchFamily="34" charset="-122"/>
                <a:cs typeface="Segoe UI Semibold" pitchFamily="34" charset="-120"/>
              </a:rPr>
              <a:t>+41,9</a:t>
            </a:r>
            <a:endParaRPr lang="en-US" sz="1900" dirty="0"/>
          </a:p>
        </p:txBody>
      </p:sp>
      <p:sp>
        <p:nvSpPr>
          <p:cNvPr id="25" name="Text 22"/>
          <p:cNvSpPr/>
          <p:nvPr/>
        </p:nvSpPr>
        <p:spPr>
          <a:xfrm>
            <a:off x="9098280" y="5020056"/>
            <a:ext cx="2514600" cy="694944"/>
          </a:xfrm>
          <a:prstGeom prst="rect">
            <a:avLst/>
          </a:prstGeom>
          <a:noFill/>
          <a:ln/>
        </p:spPr>
        <p:txBody>
          <a:bodyPr wrap="square" lIns="0" tIns="0" rIns="0" bIns="0" rtlCol="0" anchor="ctr"/>
          <a:lstStyle/>
          <a:p>
            <a:pPr marL="0" indent="0">
              <a:buNone/>
            </a:pPr>
            <a:r>
              <a:rPr lang="en-US" sz="1000" dirty="0">
                <a:solidFill>
                  <a:srgbClr val="1E293B"/>
                </a:solidFill>
                <a:latin typeface="Segoe UI" pitchFamily="34" charset="0"/>
                <a:ea typeface="Segoe UI" pitchFamily="34" charset="-122"/>
                <a:cs typeface="Segoe UI" pitchFamily="34" charset="-120"/>
              </a:rPr>
              <a:t>Nắm vững kiến thức nền, không lỗ hổng</a:t>
            </a:r>
            <a:endParaRPr lang="en-US" sz="1000" dirty="0"/>
          </a:p>
          <a:p>
            <a:pPr marL="0" indent="0">
              <a:buNone/>
            </a:pPr>
            <a:r>
              <a:rPr lang="en-US" sz="950" dirty="0">
                <a:solidFill>
                  <a:srgbClr val="5B6B82"/>
                </a:solidFill>
                <a:latin typeface="Segoe UI" pitchFamily="34" charset="0"/>
                <a:ea typeface="Segoe UI" pitchFamily="34" charset="-122"/>
                <a:cs typeface="Segoe UI" pitchFamily="34" charset="-120"/>
              </a:rPr>
              <a:t>15/31 → 28/31 học sinh</a:t>
            </a:r>
            <a:endParaRPr lang="en-US" sz="1000" dirty="0"/>
          </a:p>
        </p:txBody>
      </p:sp>
      <p:sp>
        <p:nvSpPr>
          <p:cNvPr id="26" name="Text 23"/>
          <p:cNvSpPr/>
          <p:nvPr/>
        </p:nvSpPr>
        <p:spPr>
          <a:xfrm>
            <a:off x="7772400" y="5806440"/>
            <a:ext cx="3913632" cy="411480"/>
          </a:xfrm>
          <a:prstGeom prst="rect">
            <a:avLst/>
          </a:prstGeom>
          <a:noFill/>
          <a:ln/>
        </p:spPr>
        <p:txBody>
          <a:bodyPr wrap="square" lIns="0" tIns="0" rIns="0" bIns="0" rtlCol="0" anchor="ctr"/>
          <a:lstStyle/>
          <a:p>
            <a:pPr marL="0" indent="0">
              <a:buNone/>
            </a:pPr>
            <a:r>
              <a:rPr lang="en-US" sz="1050" i="1" dirty="0">
                <a:solidFill>
                  <a:srgbClr val="5B6B82"/>
                </a:solidFill>
                <a:latin typeface="Segoe UI" pitchFamily="34" charset="0"/>
                <a:ea typeface="Segoe UI" pitchFamily="34" charset="-122"/>
                <a:cs typeface="Segoe UI" pitchFamily="34" charset="-120"/>
              </a:rPr>
              <a:t>Tất cả tiêu chí đạt 87,1% – 93,5%; tự học và kiến thức nền tăng gần gấp đôi.</a:t>
            </a:r>
            <a:endParaRPr lang="en-US" sz="1050" dirty="0"/>
          </a:p>
        </p:txBody>
      </p:sp>
      <p:sp>
        <p:nvSpPr>
          <p:cNvPr id="27" name="Shape 24"/>
          <p:cNvSpPr/>
          <p:nvPr/>
        </p:nvSpPr>
        <p:spPr>
          <a:xfrm>
            <a:off x="502920" y="6419088"/>
            <a:ext cx="11185855" cy="0"/>
          </a:xfrm>
          <a:prstGeom prst="line">
            <a:avLst/>
          </a:prstGeom>
          <a:noFill/>
          <a:ln w="9525">
            <a:solidFill>
              <a:srgbClr val="D6DEE8"/>
            </a:solidFill>
            <a:prstDash val="solid"/>
          </a:ln>
        </p:spPr>
      </p:sp>
      <p:sp>
        <p:nvSpPr>
          <p:cNvPr id="28" name="Text 2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29" name="Text 2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23</a:t>
            </a:r>
            <a:endParaRPr lang="en-US" sz="1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III. HIỆU QUẢ  ·  BẢNG 8</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Kết quả đánh giá giáo dục môn Toán lớp 4A</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08760"/>
            <a:ext cx="3703320" cy="3291840"/>
          </a:xfrm>
          <a:prstGeom prst="roundRect">
            <a:avLst>
              <a:gd name="adj" fmla="val 2222"/>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Text 7"/>
          <p:cNvSpPr/>
          <p:nvPr/>
        </p:nvSpPr>
        <p:spPr>
          <a:xfrm>
            <a:off x="502920" y="1600200"/>
            <a:ext cx="3703320" cy="347472"/>
          </a:xfrm>
          <a:prstGeom prst="rect">
            <a:avLst/>
          </a:prstGeom>
          <a:noFill/>
          <a:ln/>
        </p:spPr>
        <p:txBody>
          <a:bodyPr wrap="square" lIns="0" tIns="0" rIns="0" bIns="0" rtlCol="0" anchor="ctr"/>
          <a:lstStyle/>
          <a:p>
            <a:pPr marL="0" indent="0" algn="ctr">
              <a:buNone/>
            </a:pPr>
            <a:r>
              <a:rPr lang="en-US" sz="1300" b="1" dirty="0">
                <a:solidFill>
                  <a:srgbClr val="0B2545"/>
                </a:solidFill>
                <a:latin typeface="Segoe UI Semibold" pitchFamily="34" charset="0"/>
                <a:ea typeface="Segoe UI Semibold" pitchFamily="34" charset="-122"/>
                <a:cs typeface="Segoe UI Semibold" pitchFamily="34" charset="-120"/>
              </a:rPr>
              <a:t>Cuối học kì I</a:t>
            </a:r>
            <a:endParaRPr lang="en-US" sz="1300" dirty="0"/>
          </a:p>
        </p:txBody>
      </p:sp>
      <p:graphicFrame>
        <p:nvGraphicFramePr>
          <p:cNvPr id="10" name="Chart 0"/>
          <p:cNvGraphicFramePr/>
          <p:nvPr/>
        </p:nvGraphicFramePr>
        <p:xfrm>
          <a:off x="777240" y="1920240"/>
          <a:ext cx="3154680" cy="278892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8"/>
          <p:cNvSpPr/>
          <p:nvPr/>
        </p:nvSpPr>
        <p:spPr>
          <a:xfrm>
            <a:off x="1508760" y="2926080"/>
            <a:ext cx="1691640" cy="868680"/>
          </a:xfrm>
          <a:prstGeom prst="rect">
            <a:avLst/>
          </a:prstGeom>
          <a:noFill/>
          <a:ln/>
        </p:spPr>
        <p:txBody>
          <a:bodyPr wrap="square" lIns="0" tIns="0" rIns="0" bIns="0" rtlCol="0" anchor="ctr"/>
          <a:lstStyle/>
          <a:p>
            <a:pPr marL="0" indent="0" algn="ctr">
              <a:buNone/>
            </a:pPr>
            <a:r>
              <a:rPr lang="en-US" sz="2400" b="1" dirty="0">
                <a:solidFill>
                  <a:srgbClr val="0F9D8F"/>
                </a:solidFill>
                <a:latin typeface="Segoe UI Semibold" pitchFamily="34" charset="0"/>
                <a:ea typeface="Segoe UI Semibold" pitchFamily="34" charset="-122"/>
                <a:cs typeface="Segoe UI Semibold" pitchFamily="34" charset="-120"/>
              </a:rPr>
              <a:t>41,9%</a:t>
            </a:r>
            <a:endParaRPr lang="en-US" sz="2400" dirty="0"/>
          </a:p>
          <a:p>
            <a:pPr marL="0" indent="0" algn="ctr">
              <a:buNone/>
            </a:pPr>
            <a:r>
              <a:rPr lang="en-US" sz="1000" dirty="0">
                <a:solidFill>
                  <a:srgbClr val="5B6B82"/>
                </a:solidFill>
                <a:latin typeface="Segoe UI" pitchFamily="34" charset="0"/>
                <a:ea typeface="Segoe UI" pitchFamily="34" charset="-122"/>
                <a:cs typeface="Segoe UI" pitchFamily="34" charset="-120"/>
              </a:rPr>
              <a:t>Hoàn thành tốt</a:t>
            </a:r>
            <a:endParaRPr lang="en-US" sz="2400" dirty="0"/>
          </a:p>
        </p:txBody>
      </p:sp>
      <p:sp>
        <p:nvSpPr>
          <p:cNvPr id="12" name="Shape 9"/>
          <p:cNvSpPr/>
          <p:nvPr/>
        </p:nvSpPr>
        <p:spPr>
          <a:xfrm>
            <a:off x="4343400" y="1508760"/>
            <a:ext cx="3703320" cy="3291840"/>
          </a:xfrm>
          <a:prstGeom prst="roundRect">
            <a:avLst>
              <a:gd name="adj" fmla="val 2222"/>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3" name="Text 10"/>
          <p:cNvSpPr/>
          <p:nvPr/>
        </p:nvSpPr>
        <p:spPr>
          <a:xfrm>
            <a:off x="4343400" y="1600200"/>
            <a:ext cx="3703320" cy="347472"/>
          </a:xfrm>
          <a:prstGeom prst="rect">
            <a:avLst/>
          </a:prstGeom>
          <a:noFill/>
          <a:ln/>
        </p:spPr>
        <p:txBody>
          <a:bodyPr wrap="square" lIns="0" tIns="0" rIns="0" bIns="0" rtlCol="0" anchor="ctr"/>
          <a:lstStyle/>
          <a:p>
            <a:pPr marL="0" indent="0" algn="ctr">
              <a:buNone/>
            </a:pPr>
            <a:r>
              <a:rPr lang="en-US" sz="1300" b="1" dirty="0">
                <a:solidFill>
                  <a:srgbClr val="0B2545"/>
                </a:solidFill>
                <a:latin typeface="Segoe UI Semibold" pitchFamily="34" charset="0"/>
                <a:ea typeface="Segoe UI Semibold" pitchFamily="34" charset="-122"/>
                <a:cs typeface="Segoe UI Semibold" pitchFamily="34" charset="-120"/>
              </a:rPr>
              <a:t>Giữa học kì II</a:t>
            </a:r>
            <a:endParaRPr lang="en-US" sz="1300" dirty="0"/>
          </a:p>
        </p:txBody>
      </p:sp>
      <p:graphicFrame>
        <p:nvGraphicFramePr>
          <p:cNvPr id="14" name="Chart 1"/>
          <p:cNvGraphicFramePr/>
          <p:nvPr/>
        </p:nvGraphicFramePr>
        <p:xfrm>
          <a:off x="4617720" y="1920240"/>
          <a:ext cx="3154680" cy="278892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 11"/>
          <p:cNvSpPr/>
          <p:nvPr/>
        </p:nvSpPr>
        <p:spPr>
          <a:xfrm>
            <a:off x="5349240" y="2926080"/>
            <a:ext cx="1691640" cy="868680"/>
          </a:xfrm>
          <a:prstGeom prst="rect">
            <a:avLst/>
          </a:prstGeom>
          <a:noFill/>
          <a:ln/>
        </p:spPr>
        <p:txBody>
          <a:bodyPr wrap="square" lIns="0" tIns="0" rIns="0" bIns="0" rtlCol="0" anchor="ctr"/>
          <a:lstStyle/>
          <a:p>
            <a:pPr marL="0" indent="0" algn="ctr">
              <a:buNone/>
            </a:pPr>
            <a:r>
              <a:rPr lang="en-US" sz="2400" b="1" dirty="0">
                <a:solidFill>
                  <a:srgbClr val="0F9D8F"/>
                </a:solidFill>
                <a:latin typeface="Segoe UI Semibold" pitchFamily="34" charset="0"/>
                <a:ea typeface="Segoe UI Semibold" pitchFamily="34" charset="-122"/>
                <a:cs typeface="Segoe UI Semibold" pitchFamily="34" charset="-120"/>
              </a:rPr>
              <a:t>77,4%</a:t>
            </a:r>
            <a:endParaRPr lang="en-US" sz="2400" dirty="0"/>
          </a:p>
          <a:p>
            <a:pPr marL="0" indent="0" algn="ctr">
              <a:buNone/>
            </a:pPr>
            <a:r>
              <a:rPr lang="en-US" sz="1000" dirty="0">
                <a:solidFill>
                  <a:srgbClr val="5B6B82"/>
                </a:solidFill>
                <a:latin typeface="Segoe UI" pitchFamily="34" charset="0"/>
                <a:ea typeface="Segoe UI" pitchFamily="34" charset="-122"/>
                <a:cs typeface="Segoe UI" pitchFamily="34" charset="-120"/>
              </a:rPr>
              <a:t>Hoàn thành tốt</a:t>
            </a:r>
            <a:endParaRPr lang="en-US" sz="2400" dirty="0"/>
          </a:p>
        </p:txBody>
      </p:sp>
      <p:sp>
        <p:nvSpPr>
          <p:cNvPr id="16" name="Shape 12"/>
          <p:cNvSpPr/>
          <p:nvPr/>
        </p:nvSpPr>
        <p:spPr>
          <a:xfrm>
            <a:off x="1097280" y="4956048"/>
            <a:ext cx="201168" cy="201168"/>
          </a:xfrm>
          <a:prstGeom prst="rect">
            <a:avLst/>
          </a:prstGeom>
          <a:solidFill>
            <a:srgbClr val="0F9D8F"/>
          </a:solidFill>
          <a:ln w="12700">
            <a:solidFill>
              <a:srgbClr val="0F9D8F"/>
            </a:solidFill>
            <a:prstDash val="solid"/>
          </a:ln>
        </p:spPr>
      </p:sp>
      <p:sp>
        <p:nvSpPr>
          <p:cNvPr id="17" name="Text 13"/>
          <p:cNvSpPr/>
          <p:nvPr/>
        </p:nvSpPr>
        <p:spPr>
          <a:xfrm>
            <a:off x="1371600" y="4892040"/>
            <a:ext cx="2011680" cy="329184"/>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Hoàn thành tốt</a:t>
            </a:r>
            <a:endParaRPr lang="en-US" sz="1050" dirty="0"/>
          </a:p>
        </p:txBody>
      </p:sp>
      <p:sp>
        <p:nvSpPr>
          <p:cNvPr id="18" name="Shape 14"/>
          <p:cNvSpPr/>
          <p:nvPr/>
        </p:nvSpPr>
        <p:spPr>
          <a:xfrm>
            <a:off x="3474720" y="4956048"/>
            <a:ext cx="201168" cy="201168"/>
          </a:xfrm>
          <a:prstGeom prst="rect">
            <a:avLst/>
          </a:prstGeom>
          <a:solidFill>
            <a:srgbClr val="F2A900"/>
          </a:solidFill>
          <a:ln w="12700">
            <a:solidFill>
              <a:srgbClr val="F2A900"/>
            </a:solidFill>
            <a:prstDash val="solid"/>
          </a:ln>
        </p:spPr>
      </p:sp>
      <p:sp>
        <p:nvSpPr>
          <p:cNvPr id="19" name="Text 15"/>
          <p:cNvSpPr/>
          <p:nvPr/>
        </p:nvSpPr>
        <p:spPr>
          <a:xfrm>
            <a:off x="3749040" y="4892040"/>
            <a:ext cx="2011680" cy="329184"/>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Hoàn thành</a:t>
            </a:r>
            <a:endParaRPr lang="en-US" sz="1050" dirty="0"/>
          </a:p>
        </p:txBody>
      </p:sp>
      <p:sp>
        <p:nvSpPr>
          <p:cNvPr id="20" name="Shape 16"/>
          <p:cNvSpPr/>
          <p:nvPr/>
        </p:nvSpPr>
        <p:spPr>
          <a:xfrm>
            <a:off x="5852160" y="4956048"/>
            <a:ext cx="201168" cy="201168"/>
          </a:xfrm>
          <a:prstGeom prst="rect">
            <a:avLst/>
          </a:prstGeom>
          <a:solidFill>
            <a:srgbClr val="E4572E"/>
          </a:solidFill>
          <a:ln w="12700">
            <a:solidFill>
              <a:srgbClr val="E4572E"/>
            </a:solidFill>
            <a:prstDash val="solid"/>
          </a:ln>
        </p:spPr>
      </p:sp>
      <p:sp>
        <p:nvSpPr>
          <p:cNvPr id="21" name="Text 17"/>
          <p:cNvSpPr/>
          <p:nvPr/>
        </p:nvSpPr>
        <p:spPr>
          <a:xfrm>
            <a:off x="6126480" y="4892040"/>
            <a:ext cx="2011680" cy="329184"/>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Chưa hoàn thành</a:t>
            </a:r>
            <a:endParaRPr lang="en-US" sz="105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02920" y="5321808"/>
          <a:ext cx="7543800" cy="859536"/>
        </p:xfrm>
        <a:graphic>
          <a:graphicData uri="http://schemas.openxmlformats.org/drawingml/2006/table">
            <a:tbl>
              <a:tblPr/>
              <a:tblGrid>
                <a:gridCol w="2514600"/>
                <a:gridCol w="2514600"/>
                <a:gridCol w="2514600"/>
              </a:tblGrid>
              <a:tr h="210312">
                <a:tc>
                  <a:txBody>
                    <a:bodyPr/>
                    <a:lstStyle/>
                    <a:p>
                      <a:pPr marL="0" indent="0" algn="l">
                        <a:buNone/>
                      </a:pPr>
                      <a:r>
                        <a:rPr lang="en-US" sz="1050" b="1" dirty="0">
                          <a:solidFill>
                            <a:srgbClr val="FFFFFF"/>
                          </a:solidFill>
                          <a:latin typeface="Segoe UI Semibold" pitchFamily="34" charset="0"/>
                          <a:ea typeface="Segoe UI Semibold" pitchFamily="34" charset="-122"/>
                          <a:cs typeface="Segoe UI Semibold" pitchFamily="34" charset="-120"/>
                        </a:rPr>
                        <a:t>Mức đạt được</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0B2545"/>
                    </a:solidFill>
                  </a:tcPr>
                </a:tc>
                <a:tc>
                  <a:txBody>
                    <a:bodyPr/>
                    <a:lstStyle/>
                    <a:p>
                      <a:pPr marL="0" indent="0" algn="ctr">
                        <a:buNone/>
                      </a:pPr>
                      <a:r>
                        <a:rPr lang="en-US" sz="1050" b="1" dirty="0">
                          <a:solidFill>
                            <a:srgbClr val="FFFFFF"/>
                          </a:solidFill>
                          <a:latin typeface="Segoe UI Semibold" pitchFamily="34" charset="0"/>
                          <a:ea typeface="Segoe UI Semibold" pitchFamily="34" charset="-122"/>
                          <a:cs typeface="Segoe UI Semibold" pitchFamily="34" charset="-120"/>
                        </a:rPr>
                        <a:t>Cuối HK I</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0B2545"/>
                    </a:solidFill>
                  </a:tcPr>
                </a:tc>
                <a:tc>
                  <a:txBody>
                    <a:bodyPr/>
                    <a:lstStyle/>
                    <a:p>
                      <a:pPr marL="0" indent="0" algn="ctr">
                        <a:buNone/>
                      </a:pPr>
                      <a:r>
                        <a:rPr lang="en-US" sz="1050" b="1" dirty="0">
                          <a:solidFill>
                            <a:srgbClr val="FFFFFF"/>
                          </a:solidFill>
                          <a:latin typeface="Segoe UI Semibold" pitchFamily="34" charset="0"/>
                          <a:ea typeface="Segoe UI Semibold" pitchFamily="34" charset="-122"/>
                          <a:cs typeface="Segoe UI Semibold" pitchFamily="34" charset="-120"/>
                        </a:rPr>
                        <a:t>Giữa HK II</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0B2545"/>
                    </a:solidFill>
                  </a:tcPr>
                </a:tc>
              </a:tr>
              <a:tr h="210312">
                <a:tc>
                  <a:txBody>
                    <a:bodyPr/>
                    <a:lstStyle/>
                    <a:p>
                      <a:pPr marL="0" indent="0" algn="l">
                        <a:buNone/>
                      </a:pPr>
                      <a:r>
                        <a:rPr lang="en-US" sz="1050" b="1" dirty="0">
                          <a:solidFill>
                            <a:srgbClr val="1E293B"/>
                          </a:solidFill>
                          <a:latin typeface="Segoe UI Semibold" pitchFamily="34" charset="0"/>
                          <a:ea typeface="Segoe UI Semibold" pitchFamily="34" charset="-122"/>
                          <a:cs typeface="Segoe UI Semibold" pitchFamily="34" charset="-120"/>
                        </a:rPr>
                        <a:t>Hoàn thành tốt</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E293B"/>
                          </a:solidFill>
                          <a:latin typeface="Segoe UI" pitchFamily="34" charset="0"/>
                          <a:ea typeface="Segoe UI" pitchFamily="34" charset="-122"/>
                          <a:cs typeface="Segoe UI" pitchFamily="34" charset="-120"/>
                        </a:rPr>
                        <a:t>13 HS (41,9%)</a:t>
                      </a:r>
                      <a:endParaRPr lang="en-US" sz="1050" dirty="0">
                        <a:latin typeface="Segoe UI" charset="0"/>
                        <a:ea typeface="Segoe UI" charset="0"/>
                        <a:cs typeface="Segoe UI"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lgn="ctr">
                        <a:buNone/>
                      </a:pPr>
                      <a:r>
                        <a:rPr lang="en-US" sz="1050" b="1" dirty="0">
                          <a:solidFill>
                            <a:srgbClr val="0F9D8F"/>
                          </a:solidFill>
                          <a:latin typeface="Segoe UI Semibold" pitchFamily="34" charset="0"/>
                          <a:ea typeface="Segoe UI Semibold" pitchFamily="34" charset="-122"/>
                          <a:cs typeface="Segoe UI Semibold" pitchFamily="34" charset="-120"/>
                        </a:rPr>
                        <a:t>24 HS (77,4%)</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210312">
                <a:tc>
                  <a:txBody>
                    <a:bodyPr/>
                    <a:lstStyle/>
                    <a:p>
                      <a:pPr marL="0" indent="0" algn="l">
                        <a:buNone/>
                      </a:pPr>
                      <a:r>
                        <a:rPr lang="en-US" sz="1050" b="1" dirty="0">
                          <a:solidFill>
                            <a:srgbClr val="1E293B"/>
                          </a:solidFill>
                          <a:latin typeface="Segoe UI Semibold" pitchFamily="34" charset="0"/>
                          <a:ea typeface="Segoe UI Semibold" pitchFamily="34" charset="-122"/>
                          <a:cs typeface="Segoe UI Semibold" pitchFamily="34" charset="-120"/>
                        </a:rPr>
                        <a:t>Hoàn thành</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E293B"/>
                          </a:solidFill>
                          <a:latin typeface="Segoe UI" pitchFamily="34" charset="0"/>
                          <a:ea typeface="Segoe UI" pitchFamily="34" charset="-122"/>
                          <a:cs typeface="Segoe UI" pitchFamily="34" charset="-120"/>
                        </a:rPr>
                        <a:t>18 HS (58,1%)</a:t>
                      </a:r>
                      <a:endParaRPr lang="en-US" sz="1050" dirty="0">
                        <a:latin typeface="Segoe UI" charset="0"/>
                        <a:ea typeface="Segoe UI" charset="0"/>
                        <a:cs typeface="Segoe UI"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E293B"/>
                          </a:solidFill>
                          <a:latin typeface="Segoe UI" pitchFamily="34" charset="0"/>
                          <a:ea typeface="Segoe UI" pitchFamily="34" charset="-122"/>
                          <a:cs typeface="Segoe UI" pitchFamily="34" charset="-120"/>
                        </a:rPr>
                        <a:t>7 HS (22,6%)</a:t>
                      </a:r>
                      <a:endParaRPr lang="en-US" sz="1050" dirty="0">
                        <a:latin typeface="Segoe UI" charset="0"/>
                        <a:ea typeface="Segoe UI" charset="0"/>
                        <a:cs typeface="Segoe UI"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210312">
                <a:tc>
                  <a:txBody>
                    <a:bodyPr/>
                    <a:lstStyle/>
                    <a:p>
                      <a:pPr marL="0" indent="0" algn="l">
                        <a:buNone/>
                      </a:pPr>
                      <a:r>
                        <a:rPr lang="en-US" sz="1050" b="1" dirty="0">
                          <a:solidFill>
                            <a:srgbClr val="1E293B"/>
                          </a:solidFill>
                          <a:latin typeface="Segoe UI Semibold" pitchFamily="34" charset="0"/>
                          <a:ea typeface="Segoe UI Semibold" pitchFamily="34" charset="-122"/>
                          <a:cs typeface="Segoe UI Semibold" pitchFamily="34" charset="-120"/>
                        </a:rPr>
                        <a:t>Chưa hoàn thành</a:t>
                      </a:r>
                      <a:endParaRPr lang="en-US" sz="1050" dirty="0">
                        <a:latin typeface="Segoe UI Semibold" charset="0"/>
                        <a:ea typeface="Segoe UI Semibold" charset="0"/>
                        <a:cs typeface="Segoe UI Semibold"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E293B"/>
                          </a:solidFill>
                          <a:latin typeface="Segoe UI" pitchFamily="34" charset="0"/>
                          <a:ea typeface="Segoe UI" pitchFamily="34" charset="-122"/>
                          <a:cs typeface="Segoe UI" pitchFamily="34" charset="-120"/>
                        </a:rPr>
                        <a:t>0 (0%)</a:t>
                      </a:r>
                      <a:endParaRPr lang="en-US" sz="1050" dirty="0">
                        <a:latin typeface="Segoe UI" charset="0"/>
                        <a:ea typeface="Segoe UI" charset="0"/>
                        <a:cs typeface="Segoe UI"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E293B"/>
                          </a:solidFill>
                          <a:latin typeface="Segoe UI" pitchFamily="34" charset="0"/>
                          <a:ea typeface="Segoe UI" pitchFamily="34" charset="-122"/>
                          <a:cs typeface="Segoe UI" pitchFamily="34" charset="-120"/>
                        </a:rPr>
                        <a:t>0 (0%)</a:t>
                      </a:r>
                      <a:endParaRPr lang="en-US" sz="1050" dirty="0">
                        <a:latin typeface="Segoe UI" charset="0"/>
                        <a:ea typeface="Segoe UI" charset="0"/>
                        <a:cs typeface="Segoe UI" charset="0"/>
                      </a:endParaRPr>
                    </a:p>
                  </a:txBody>
                  <a:tcPr marL="27432" marR="27432" marT="27432" marB="27432"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sp>
        <p:nvSpPr>
          <p:cNvPr id="23" name="Shape 18"/>
          <p:cNvSpPr/>
          <p:nvPr/>
        </p:nvSpPr>
        <p:spPr>
          <a:xfrm>
            <a:off x="8229600" y="4572000"/>
            <a:ext cx="3456432" cy="1600200"/>
          </a:xfrm>
          <a:prstGeom prst="roundRect">
            <a:avLst>
              <a:gd name="adj" fmla="val 4571"/>
            </a:avLst>
          </a:prstGeom>
          <a:solidFill>
            <a:srgbClr val="0B2545"/>
          </a:solidFill>
          <a:ln w="9525">
            <a:solidFill>
              <a:srgbClr val="0B2545"/>
            </a:solidFill>
            <a:prstDash val="solid"/>
          </a:ln>
          <a:effectLst>
            <a:outerShdw blurRad="101600" dist="25400" dir="5400000" algn="bl" rotWithShape="0">
              <a:srgbClr val="0B2545">
                <a:alpha val="12000"/>
              </a:srgbClr>
            </a:outerShdw>
          </a:effectLst>
        </p:spPr>
      </p:sp>
      <p:sp>
        <p:nvSpPr>
          <p:cNvPr id="24" name="Text 19"/>
          <p:cNvSpPr/>
          <p:nvPr/>
        </p:nvSpPr>
        <p:spPr>
          <a:xfrm>
            <a:off x="8412480" y="4645152"/>
            <a:ext cx="3108960" cy="658368"/>
          </a:xfrm>
          <a:prstGeom prst="rect">
            <a:avLst/>
          </a:prstGeom>
          <a:noFill/>
          <a:ln/>
        </p:spPr>
        <p:txBody>
          <a:bodyPr wrap="square" lIns="0" tIns="0" rIns="0" bIns="0" rtlCol="0" anchor="ctr"/>
          <a:lstStyle/>
          <a:p>
            <a:pPr marL="0" indent="0">
              <a:buNone/>
            </a:pPr>
            <a:r>
              <a:rPr lang="en-US" sz="3200" b="1" dirty="0">
                <a:solidFill>
                  <a:srgbClr val="F2A900"/>
                </a:solidFill>
                <a:latin typeface="Segoe UI Semibold" pitchFamily="34" charset="0"/>
                <a:ea typeface="Segoe UI Semibold" pitchFamily="34" charset="-122"/>
                <a:cs typeface="Segoe UI Semibold" pitchFamily="34" charset="-120"/>
              </a:rPr>
              <a:t>+35,5</a:t>
            </a:r>
            <a:endParaRPr lang="en-US" sz="3200" dirty="0"/>
          </a:p>
        </p:txBody>
      </p:sp>
      <p:sp>
        <p:nvSpPr>
          <p:cNvPr id="22" name="Text 20"/>
          <p:cNvSpPr/>
          <p:nvPr/>
        </p:nvSpPr>
        <p:spPr>
          <a:xfrm>
            <a:off x="8412480" y="5303520"/>
            <a:ext cx="3154680" cy="777240"/>
          </a:xfrm>
          <a:prstGeom prst="rect">
            <a:avLst/>
          </a:prstGeom>
          <a:noFill/>
          <a:ln/>
        </p:spPr>
        <p:txBody>
          <a:bodyPr wrap="square" lIns="0" tIns="0" rIns="0" bIns="0" rtlCol="0" anchor="t"/>
          <a:lstStyle/>
          <a:p>
            <a:pPr marL="0" indent="0">
              <a:buNone/>
            </a:pPr>
            <a:r>
              <a:rPr lang="en-US" sz="1100" dirty="0">
                <a:solidFill>
                  <a:srgbClr val="FFFFFF"/>
                </a:solidFill>
                <a:latin typeface="Segoe UI" pitchFamily="34" charset="0"/>
                <a:ea typeface="Segoe UI" pitchFamily="34" charset="-122"/>
                <a:cs typeface="Segoe UI" pitchFamily="34" charset="-120"/>
              </a:rPr>
              <a:t>điểm % học sinh Hoàn thành tốt, không có học sinh Chưa hoàn thành.</a:t>
            </a:r>
            <a:endParaRPr lang="en-US" sz="1100" dirty="0"/>
          </a:p>
        </p:txBody>
      </p:sp>
      <p:sp>
        <p:nvSpPr>
          <p:cNvPr id="26" name="Shape 21"/>
          <p:cNvSpPr/>
          <p:nvPr/>
        </p:nvSpPr>
        <p:spPr>
          <a:xfrm>
            <a:off x="8220456" y="1545336"/>
            <a:ext cx="3520440" cy="2944368"/>
          </a:xfrm>
          <a:prstGeom prst="roundRect">
            <a:avLst>
              <a:gd name="adj" fmla="val 1863"/>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7" name="Shape 22"/>
          <p:cNvSpPr/>
          <p:nvPr/>
        </p:nvSpPr>
        <p:spPr>
          <a:xfrm>
            <a:off x="8275320" y="1600200"/>
            <a:ext cx="3410712" cy="2377440"/>
          </a:xfrm>
          <a:prstGeom prst="rect">
            <a:avLst/>
          </a:prstGeom>
          <a:solidFill>
            <a:srgbClr val="EAF0F7"/>
          </a:solidFill>
          <a:ln w="12700">
            <a:solidFill>
              <a:srgbClr val="9AA8BA"/>
            </a:solidFill>
            <a:prstDash val="dash"/>
          </a:ln>
        </p:spPr>
      </p:sp>
      <p:sp>
        <p:nvSpPr>
          <p:cNvPr id="28" name="Shape 23"/>
          <p:cNvSpPr/>
          <p:nvPr/>
        </p:nvSpPr>
        <p:spPr>
          <a:xfrm>
            <a:off x="9688068" y="2221992"/>
            <a:ext cx="585216" cy="420624"/>
          </a:xfrm>
          <a:prstGeom prst="rect">
            <a:avLst/>
          </a:prstGeom>
          <a:solidFill>
            <a:srgbClr val="D5DFEB"/>
          </a:solidFill>
          <a:ln w="12700">
            <a:solidFill>
              <a:srgbClr val="9AA8BA"/>
            </a:solidFill>
            <a:prstDash val="solid"/>
          </a:ln>
        </p:spPr>
      </p:sp>
      <p:sp>
        <p:nvSpPr>
          <p:cNvPr id="29" name="Shape 24"/>
          <p:cNvSpPr/>
          <p:nvPr/>
        </p:nvSpPr>
        <p:spPr>
          <a:xfrm>
            <a:off x="9861804" y="2313432"/>
            <a:ext cx="237744" cy="237744"/>
          </a:xfrm>
          <a:prstGeom prst="ellipse">
            <a:avLst/>
          </a:prstGeom>
          <a:solidFill>
            <a:srgbClr val="EAF0F7"/>
          </a:solidFill>
          <a:ln w="12700">
            <a:solidFill>
              <a:srgbClr val="9AA8BA"/>
            </a:solidFill>
            <a:prstDash val="solid"/>
          </a:ln>
        </p:spPr>
      </p:sp>
      <p:sp>
        <p:nvSpPr>
          <p:cNvPr id="30" name="Shape 25"/>
          <p:cNvSpPr/>
          <p:nvPr/>
        </p:nvSpPr>
        <p:spPr>
          <a:xfrm>
            <a:off x="8385048" y="1709928"/>
            <a:ext cx="1143000" cy="256032"/>
          </a:xfrm>
          <a:prstGeom prst="roundRect">
            <a:avLst>
              <a:gd name="adj" fmla="val 50000"/>
            </a:avLst>
          </a:prstGeom>
          <a:solidFill>
            <a:srgbClr val="0B2545"/>
          </a:solidFill>
          <a:ln w="12700">
            <a:solidFill>
              <a:srgbClr val="0B2545"/>
            </a:solidFill>
            <a:prstDash val="solid"/>
          </a:ln>
        </p:spPr>
      </p:sp>
      <p:sp>
        <p:nvSpPr>
          <p:cNvPr id="31" name="Text 26"/>
          <p:cNvSpPr/>
          <p:nvPr/>
        </p:nvSpPr>
        <p:spPr>
          <a:xfrm>
            <a:off x="8385048" y="1709928"/>
            <a:ext cx="1143000" cy="256032"/>
          </a:xfrm>
          <a:prstGeom prst="rect">
            <a:avLst/>
          </a:prstGeom>
          <a:noFill/>
          <a:ln/>
        </p:spPr>
        <p:txBody>
          <a:bodyPr wrap="square" lIns="0" tIns="0" rIns="0" bIns="0" rtlCol="0" anchor="ctr"/>
          <a:lstStyle/>
          <a:p>
            <a:pPr marL="0" indent="0" algn="ctr">
              <a:buNone/>
            </a:pPr>
            <a:r>
              <a:rPr lang="en-US" sz="800" b="1" dirty="0">
                <a:solidFill>
                  <a:srgbClr val="FFFFFF"/>
                </a:solidFill>
                <a:latin typeface="Segoe UI Semibold" pitchFamily="34" charset="0"/>
                <a:ea typeface="Segoe UI Semibold" pitchFamily="34" charset="-122"/>
                <a:cs typeface="Segoe UI Semibold" pitchFamily="34" charset="-120"/>
              </a:rPr>
              <a:t>ẢNH MINH HỌA</a:t>
            </a:r>
            <a:endParaRPr lang="en-US" sz="800" dirty="0"/>
          </a:p>
        </p:txBody>
      </p:sp>
      <p:sp>
        <p:nvSpPr>
          <p:cNvPr id="32" name="Text 27"/>
          <p:cNvSpPr/>
          <p:nvPr/>
        </p:nvSpPr>
        <p:spPr>
          <a:xfrm>
            <a:off x="8275320" y="4014216"/>
            <a:ext cx="3410712" cy="420624"/>
          </a:xfrm>
          <a:prstGeom prst="rect">
            <a:avLst/>
          </a:prstGeom>
          <a:noFill/>
          <a:ln/>
        </p:spPr>
        <p:txBody>
          <a:bodyPr wrap="square" lIns="25400" tIns="25400" rIns="25400" bIns="25400" rtlCol="0" anchor="ctr"/>
          <a:lstStyle/>
          <a:p>
            <a:pPr marL="0" indent="0">
              <a:buNone/>
            </a:pPr>
            <a:r>
              <a:rPr lang="en-US" sz="1000" b="1" dirty="0">
                <a:solidFill>
                  <a:srgbClr val="0F9D8F"/>
                </a:solidFill>
                <a:latin typeface="Segoe UI Semibold" pitchFamily="34" charset="0"/>
                <a:ea typeface="Segoe UI Semibold" pitchFamily="34" charset="-122"/>
                <a:cs typeface="Segoe UI Semibold" pitchFamily="34" charset="-120"/>
              </a:rPr>
              <a:t>Hình 17: </a:t>
            </a:r>
            <a:r>
              <a:rPr lang="en-US" sz="1000" i="1" dirty="0">
                <a:solidFill>
                  <a:srgbClr val="1E293B"/>
                </a:solidFill>
                <a:latin typeface="Segoe UI" pitchFamily="34" charset="0"/>
                <a:ea typeface="Segoe UI" pitchFamily="34" charset="-122"/>
                <a:cs typeface="Segoe UI" pitchFamily="34" charset="-120"/>
              </a:rPr>
              <a:t>Phiếu khảo sát đầu năm và cuối kì về hứng thú, năng lực học Toán</a:t>
            </a:r>
            <a:endParaRPr lang="en-US" sz="1000" dirty="0"/>
          </a:p>
        </p:txBody>
      </p:sp>
      <p:sp>
        <p:nvSpPr>
          <p:cNvPr id="33" name="Text 0"/>
          <p:cNvSpPr>
            <a:spLocks noGrp="1"/>
          </p:cNvSpPr>
          <p:nvPr>
            <p:ph type="pic" idx="100"/>
          </p:nvPr>
        </p:nvSpPr>
        <p:spPr>
          <a:xfrm>
            <a:off x="8275320" y="1600200"/>
            <a:ext cx="3410712" cy="2377440"/>
          </a:xfrm>
          <a:prstGeom prst="rect">
            <a:avLst/>
          </a:prstGeom>
          <a:noFill/>
          <a:ln/>
        </p:spPr>
        <p:txBody>
          <a:bodyPr wrap="square" rtlCol="0" anchor="ctr"/>
          <a:lstStyle/>
          <a:p>
            <a:pPr marL="0" indent="0" algn="ctr">
              <a:buNone/>
            </a:pPr>
            <a:endParaRPr lang="en-US" sz="1100" dirty="0"/>
          </a:p>
        </p:txBody>
      </p:sp>
      <p:sp>
        <p:nvSpPr>
          <p:cNvPr id="34" name="Shape 29"/>
          <p:cNvSpPr/>
          <p:nvPr/>
        </p:nvSpPr>
        <p:spPr>
          <a:xfrm>
            <a:off x="502920" y="6419088"/>
            <a:ext cx="11185855" cy="0"/>
          </a:xfrm>
          <a:prstGeom prst="line">
            <a:avLst/>
          </a:prstGeom>
          <a:noFill/>
          <a:ln w="9525">
            <a:solidFill>
              <a:srgbClr val="D6DEE8"/>
            </a:solidFill>
            <a:prstDash val="solid"/>
          </a:ln>
        </p:spPr>
      </p:sp>
      <p:sp>
        <p:nvSpPr>
          <p:cNvPr id="35" name="Text 30"/>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36" name="Text 31"/>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24</a:t>
            </a:r>
            <a:endParaRPr lang="en-US" sz="1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7863840" y="-2011680"/>
            <a:ext cx="6583680" cy="6583680"/>
          </a:xfrm>
          <a:prstGeom prst="ellipse">
            <a:avLst/>
          </a:prstGeom>
          <a:solidFill>
            <a:srgbClr val="13315C"/>
          </a:solidFill>
          <a:ln w="12700">
            <a:solidFill>
              <a:srgbClr val="13315C"/>
            </a:solidFill>
            <a:prstDash val="solid"/>
          </a:ln>
        </p:spPr>
      </p:sp>
      <p:sp>
        <p:nvSpPr>
          <p:cNvPr id="3" name="Shape 1"/>
          <p:cNvSpPr/>
          <p:nvPr/>
        </p:nvSpPr>
        <p:spPr>
          <a:xfrm>
            <a:off x="9509760" y="3291840"/>
            <a:ext cx="4206240" cy="4206240"/>
          </a:xfrm>
          <a:prstGeom prst="ellipse">
            <a:avLst/>
          </a:prstGeom>
          <a:solidFill>
            <a:srgbClr val="0E2E52"/>
          </a:solidFill>
          <a:ln w="12700">
            <a:solidFill>
              <a:srgbClr val="0E2E52"/>
            </a:solidFill>
            <a:prstDash val="solid"/>
          </a:ln>
        </p:spPr>
      </p:sp>
      <p:sp>
        <p:nvSpPr>
          <p:cNvPr id="4" name="Text 2"/>
          <p:cNvSpPr/>
          <p:nvPr/>
        </p:nvSpPr>
        <p:spPr>
          <a:xfrm>
            <a:off x="822960" y="2011680"/>
            <a:ext cx="5486400" cy="411480"/>
          </a:xfrm>
          <a:prstGeom prst="rect">
            <a:avLst/>
          </a:prstGeom>
          <a:noFill/>
          <a:ln/>
        </p:spPr>
        <p:txBody>
          <a:bodyPr wrap="square" lIns="0" tIns="0" rIns="0" bIns="0" rtlCol="0" anchor="ctr"/>
          <a:lstStyle/>
          <a:p>
            <a:pPr marL="0" indent="0">
              <a:buNone/>
            </a:pPr>
            <a:r>
              <a:rPr lang="en-US" sz="1600" b="1" kern="0" spc="400" dirty="0">
                <a:solidFill>
                  <a:srgbClr val="F2A900"/>
                </a:solidFill>
                <a:latin typeface="Segoe UI Semibold" pitchFamily="34" charset="0"/>
                <a:ea typeface="Segoe UI Semibold" pitchFamily="34" charset="-122"/>
                <a:cs typeface="Segoe UI Semibold" pitchFamily="34" charset="-120"/>
              </a:rPr>
              <a:t>PHẦN IV</a:t>
            </a:r>
            <a:endParaRPr lang="en-US" sz="1600" dirty="0"/>
          </a:p>
        </p:txBody>
      </p:sp>
      <p:sp>
        <p:nvSpPr>
          <p:cNvPr id="5" name="Text 3"/>
          <p:cNvSpPr/>
          <p:nvPr/>
        </p:nvSpPr>
        <p:spPr>
          <a:xfrm>
            <a:off x="8138160" y="1005840"/>
            <a:ext cx="3657600" cy="3291840"/>
          </a:xfrm>
          <a:prstGeom prst="rect">
            <a:avLst/>
          </a:prstGeom>
          <a:noFill/>
          <a:ln/>
        </p:spPr>
        <p:txBody>
          <a:bodyPr wrap="square" lIns="0" tIns="0" rIns="0" bIns="0" rtlCol="0" anchor="ctr"/>
          <a:lstStyle/>
          <a:p>
            <a:pPr marL="0" indent="0" algn="ctr">
              <a:buNone/>
            </a:pPr>
            <a:r>
              <a:rPr lang="en-US" sz="20000" b="1" dirty="0">
                <a:solidFill>
                  <a:srgbClr val="1C4A7A"/>
                </a:solidFill>
                <a:latin typeface="Segoe UI Semibold" pitchFamily="34" charset="0"/>
                <a:ea typeface="Segoe UI Semibold" pitchFamily="34" charset="-122"/>
                <a:cs typeface="Segoe UI Semibold" pitchFamily="34" charset="-120"/>
              </a:rPr>
              <a:t>IV</a:t>
            </a:r>
            <a:endParaRPr lang="en-US" sz="20000" dirty="0"/>
          </a:p>
        </p:txBody>
      </p:sp>
      <p:sp>
        <p:nvSpPr>
          <p:cNvPr id="6" name="Text 4"/>
          <p:cNvSpPr/>
          <p:nvPr/>
        </p:nvSpPr>
        <p:spPr>
          <a:xfrm>
            <a:off x="822960" y="2514600"/>
            <a:ext cx="7498080" cy="1280160"/>
          </a:xfrm>
          <a:prstGeom prst="rect">
            <a:avLst/>
          </a:prstGeom>
          <a:noFill/>
          <a:ln/>
        </p:spPr>
        <p:txBody>
          <a:bodyPr wrap="square" lIns="0" tIns="0" rIns="0" bIns="0" rtlCol="0" anchor="t"/>
          <a:lstStyle/>
          <a:p>
            <a:pPr marL="0" indent="0">
              <a:buNone/>
            </a:pPr>
            <a:r>
              <a:rPr lang="en-US" sz="3800" b="1" dirty="0">
                <a:solidFill>
                  <a:srgbClr val="FFFFFF"/>
                </a:solidFill>
                <a:latin typeface="Segoe UI Semibold" pitchFamily="34" charset="0"/>
                <a:ea typeface="Segoe UI Semibold" pitchFamily="34" charset="-122"/>
                <a:cs typeface="Segoe UI Semibold" pitchFamily="34" charset="-120"/>
              </a:rPr>
              <a:t>Kết luận</a:t>
            </a:r>
            <a:endParaRPr lang="en-US" sz="3800" dirty="0"/>
          </a:p>
        </p:txBody>
      </p:sp>
      <p:sp>
        <p:nvSpPr>
          <p:cNvPr id="7" name="Shape 5"/>
          <p:cNvSpPr/>
          <p:nvPr/>
        </p:nvSpPr>
        <p:spPr>
          <a:xfrm>
            <a:off x="822960" y="3931920"/>
            <a:ext cx="1097280" cy="64008"/>
          </a:xfrm>
          <a:prstGeom prst="rect">
            <a:avLst/>
          </a:prstGeom>
          <a:solidFill>
            <a:srgbClr val="0F9D8F"/>
          </a:solidFill>
          <a:ln w="12700">
            <a:solidFill>
              <a:srgbClr val="0F9D8F"/>
            </a:solidFill>
            <a:prstDash val="solid"/>
          </a:ln>
        </p:spPr>
      </p:sp>
      <p:sp>
        <p:nvSpPr>
          <p:cNvPr id="8" name="Text 6"/>
          <p:cNvSpPr/>
          <p:nvPr/>
        </p:nvSpPr>
        <p:spPr>
          <a:xfrm>
            <a:off x="822960" y="4160520"/>
            <a:ext cx="6949440" cy="1005840"/>
          </a:xfrm>
          <a:prstGeom prst="rect">
            <a:avLst/>
          </a:prstGeom>
          <a:noFill/>
          <a:ln/>
        </p:spPr>
        <p:txBody>
          <a:bodyPr wrap="square" lIns="0" tIns="0" rIns="0" bIns="0" rtlCol="0" anchor="t"/>
          <a:lstStyle/>
          <a:p>
            <a:pPr marL="0" indent="0">
              <a:buNone/>
            </a:pPr>
            <a:r>
              <a:rPr lang="en-US" sz="1500" dirty="0">
                <a:solidFill>
                  <a:srgbClr val="C9D6E6"/>
                </a:solidFill>
                <a:latin typeface="Segoe UI" pitchFamily="34" charset="0"/>
                <a:ea typeface="Segoe UI" pitchFamily="34" charset="-122"/>
                <a:cs typeface="Segoe UI" pitchFamily="34" charset="-120"/>
              </a:rPr>
              <a:t>Khả năng áp dụng, nhân rộng và bài học kinh nghiệm</a:t>
            </a:r>
            <a:endParaRPr lang="en-US" sz="1500" dirty="0"/>
          </a:p>
        </p:txBody>
      </p:sp>
      <p:sp>
        <p:nvSpPr>
          <p:cNvPr id="9" name="Shape 7"/>
          <p:cNvSpPr/>
          <p:nvPr/>
        </p:nvSpPr>
        <p:spPr>
          <a:xfrm>
            <a:off x="502920" y="6419088"/>
            <a:ext cx="11185855" cy="0"/>
          </a:xfrm>
          <a:prstGeom prst="line">
            <a:avLst/>
          </a:prstGeom>
          <a:noFill/>
          <a:ln w="9525">
            <a:solidFill>
              <a:srgbClr val="2A4568"/>
            </a:solidFill>
            <a:prstDash val="solid"/>
          </a:ln>
        </p:spPr>
      </p:sp>
      <p:sp>
        <p:nvSpPr>
          <p:cNvPr id="10" name="Text 8"/>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A9B8CC"/>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11" name="Text 9"/>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F2A900"/>
                </a:solidFill>
                <a:latin typeface="Segoe UI Semibold" pitchFamily="34" charset="0"/>
                <a:ea typeface="Segoe UI Semibold" pitchFamily="34" charset="-122"/>
                <a:cs typeface="Segoe UI Semibold" pitchFamily="34" charset="-120"/>
              </a:rPr>
              <a:t>25</a:t>
            </a:r>
            <a:endParaRPr lang="en-US" sz="1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0B2545"/>
          </a:solidFill>
          <a:ln w="12700">
            <a:solidFill>
              <a:srgbClr val="0B2545"/>
            </a:solidFill>
            <a:prstDash val="solid"/>
          </a:ln>
        </p:spPr>
      </p:sp>
      <p:sp>
        <p:nvSpPr>
          <p:cNvPr id="3" name="Shape 1"/>
          <p:cNvSpPr/>
          <p:nvPr/>
        </p:nvSpPr>
        <p:spPr>
          <a:xfrm>
            <a:off x="0" y="0"/>
            <a:ext cx="2926080" cy="82296"/>
          </a:xfrm>
          <a:prstGeom prst="rect">
            <a:avLst/>
          </a:prstGeom>
          <a:solidFill>
            <a:srgbClr val="0F9D8F"/>
          </a:solidFill>
          <a:ln w="12700">
            <a:solidFill>
              <a:srgbClr val="0F9D8F"/>
            </a:solidFill>
            <a:prstDash val="solid"/>
          </a:ln>
        </p:spPr>
      </p:sp>
      <p:sp>
        <p:nvSpPr>
          <p:cNvPr id="4" name="Shape 2"/>
          <p:cNvSpPr/>
          <p:nvPr/>
        </p:nvSpPr>
        <p:spPr>
          <a:xfrm>
            <a:off x="2926080" y="0"/>
            <a:ext cx="1097280" cy="82296"/>
          </a:xfrm>
          <a:prstGeom prst="rect">
            <a:avLst/>
          </a:prstGeom>
          <a:solidFill>
            <a:srgbClr val="F2A900"/>
          </a:solidFill>
          <a:ln w="12700">
            <a:solidFill>
              <a:srgbClr val="F2A900"/>
            </a:solidFill>
            <a:prstDash val="solid"/>
          </a:ln>
        </p:spPr>
      </p:sp>
      <p:sp>
        <p:nvSpPr>
          <p:cNvPr id="5" name="Text 3"/>
          <p:cNvSpPr/>
          <p:nvPr/>
        </p:nvSpPr>
        <p:spPr>
          <a:xfrm>
            <a:off x="502920" y="274320"/>
            <a:ext cx="8229600" cy="292608"/>
          </a:xfrm>
          <a:prstGeom prst="rect">
            <a:avLst/>
          </a:prstGeom>
          <a:noFill/>
          <a:ln/>
        </p:spPr>
        <p:txBody>
          <a:bodyPr wrap="square" lIns="0" tIns="0" rIns="0" bIns="0" rtlCol="0" anchor="ctr"/>
          <a:lstStyle/>
          <a:p>
            <a:pPr marL="0" indent="0">
              <a:buNone/>
            </a:pPr>
            <a:r>
              <a:rPr lang="en-US" sz="1100" kern="0" spc="150" dirty="0">
                <a:solidFill>
                  <a:srgbClr val="0F9D8F"/>
                </a:solidFill>
                <a:latin typeface="Segoe UI Semibold" pitchFamily="34" charset="0"/>
                <a:ea typeface="Segoe UI Semibold" pitchFamily="34" charset="-122"/>
                <a:cs typeface="Segoe UI Semibold" pitchFamily="34" charset="-120"/>
              </a:rPr>
              <a:t>IV. KẾT LUẬN</a:t>
            </a:r>
            <a:endParaRPr lang="en-US" sz="1100" dirty="0"/>
          </a:p>
        </p:txBody>
      </p:sp>
      <p:sp>
        <p:nvSpPr>
          <p:cNvPr id="6" name="Text 4"/>
          <p:cNvSpPr/>
          <p:nvPr/>
        </p:nvSpPr>
        <p:spPr>
          <a:xfrm>
            <a:off x="502920" y="548640"/>
            <a:ext cx="11155680" cy="566928"/>
          </a:xfrm>
          <a:prstGeom prst="rect">
            <a:avLst/>
          </a:prstGeom>
          <a:noFill/>
          <a:ln/>
        </p:spPr>
        <p:txBody>
          <a:bodyPr wrap="square" lIns="0" tIns="0" rIns="0" bIns="0" rtlCol="0" anchor="ctr"/>
          <a:lstStyle/>
          <a:p>
            <a:pPr marL="0" indent="0">
              <a:buNone/>
            </a:pPr>
            <a:r>
              <a:rPr lang="en-US" sz="2500" b="1" dirty="0">
                <a:solidFill>
                  <a:srgbClr val="0B2545"/>
                </a:solidFill>
                <a:latin typeface="Segoe UI Semibold" pitchFamily="34" charset="0"/>
                <a:ea typeface="Segoe UI Semibold" pitchFamily="34" charset="-122"/>
                <a:cs typeface="Segoe UI Semibold" pitchFamily="34" charset="-120"/>
              </a:rPr>
              <a:t>Biện pháp hiệu quả – dễ áp dụng – có khả năng nhân rộng</a:t>
            </a:r>
            <a:endParaRPr lang="en-US" sz="2500" dirty="0"/>
          </a:p>
        </p:txBody>
      </p:sp>
      <p:sp>
        <p:nvSpPr>
          <p:cNvPr id="7" name="Shape 5"/>
          <p:cNvSpPr/>
          <p:nvPr/>
        </p:nvSpPr>
        <p:spPr>
          <a:xfrm>
            <a:off x="502920" y="1161288"/>
            <a:ext cx="822960" cy="54864"/>
          </a:xfrm>
          <a:prstGeom prst="rect">
            <a:avLst/>
          </a:prstGeom>
          <a:solidFill>
            <a:srgbClr val="F2A900"/>
          </a:solidFill>
          <a:ln w="12700">
            <a:solidFill>
              <a:srgbClr val="F2A900"/>
            </a:solidFill>
            <a:prstDash val="solid"/>
          </a:ln>
        </p:spPr>
      </p:sp>
      <p:sp>
        <p:nvSpPr>
          <p:cNvPr id="8" name="Shape 6"/>
          <p:cNvSpPr/>
          <p:nvPr/>
        </p:nvSpPr>
        <p:spPr>
          <a:xfrm>
            <a:off x="502920" y="1554480"/>
            <a:ext cx="5486400" cy="1645920"/>
          </a:xfrm>
          <a:prstGeom prst="roundRect">
            <a:avLst>
              <a:gd name="adj" fmla="val 444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9" name="Shape 7"/>
          <p:cNvSpPr/>
          <p:nvPr/>
        </p:nvSpPr>
        <p:spPr>
          <a:xfrm>
            <a:off x="521208" y="1719072"/>
            <a:ext cx="64008" cy="1316736"/>
          </a:xfrm>
          <a:prstGeom prst="rect">
            <a:avLst/>
          </a:prstGeom>
          <a:solidFill>
            <a:srgbClr val="0F9D8F"/>
          </a:solidFill>
          <a:ln w="12700">
            <a:solidFill>
              <a:srgbClr val="0F9D8F"/>
            </a:solidFill>
            <a:prstDash val="solid"/>
          </a:ln>
        </p:spPr>
      </p:sp>
      <p:sp>
        <p:nvSpPr>
          <p:cNvPr id="10" name="Text 8"/>
          <p:cNvSpPr/>
          <p:nvPr/>
        </p:nvSpPr>
        <p:spPr>
          <a:xfrm>
            <a:off x="822960" y="1691640"/>
            <a:ext cx="4937760" cy="411480"/>
          </a:xfrm>
          <a:prstGeom prst="rect">
            <a:avLst/>
          </a:prstGeom>
          <a:noFill/>
          <a:ln/>
        </p:spPr>
        <p:txBody>
          <a:bodyPr wrap="square" lIns="0" tIns="0" rIns="0" bIns="0" rtlCol="0" anchor="ctr"/>
          <a:lstStyle/>
          <a:p>
            <a:pPr marL="0" indent="0">
              <a:buNone/>
            </a:pPr>
            <a:r>
              <a:rPr lang="en-US" sz="1600" b="1" dirty="0">
                <a:solidFill>
                  <a:srgbClr val="0F9D8F"/>
                </a:solidFill>
                <a:latin typeface="Segoe UI Semibold" pitchFamily="34" charset="0"/>
                <a:ea typeface="Segoe UI Semibold" pitchFamily="34" charset="-122"/>
                <a:cs typeface="Segoe UI Semibold" pitchFamily="34" charset="-120"/>
              </a:rPr>
              <a:t>Tiện dụng</a:t>
            </a:r>
            <a:endParaRPr lang="en-US" sz="1600" dirty="0"/>
          </a:p>
        </p:txBody>
      </p:sp>
      <p:sp>
        <p:nvSpPr>
          <p:cNvPr id="11" name="Text 9"/>
          <p:cNvSpPr/>
          <p:nvPr/>
        </p:nvSpPr>
        <p:spPr>
          <a:xfrm>
            <a:off x="822960" y="2121408"/>
            <a:ext cx="4983480" cy="1005840"/>
          </a:xfrm>
          <a:prstGeom prst="rect">
            <a:avLst/>
          </a:prstGeom>
          <a:noFill/>
          <a:ln/>
        </p:spPr>
        <p:txBody>
          <a:bodyPr wrap="square" lIns="0" tIns="0" rIns="0" bIns="0" rtlCol="0" anchor="t"/>
          <a:lstStyle/>
          <a:p>
            <a:pPr marL="0" indent="0">
              <a:buNone/>
            </a:pPr>
            <a:r>
              <a:rPr lang="en-US" sz="1200" dirty="0">
                <a:solidFill>
                  <a:srgbClr val="1E293B"/>
                </a:solidFill>
                <a:latin typeface="Segoe UI" pitchFamily="34" charset="0"/>
                <a:ea typeface="Segoe UI" pitchFamily="34" charset="-122"/>
                <a:cs typeface="Segoe UI" pitchFamily="34" charset="-120"/>
              </a:rPr>
              <a:t>Chạy trực tiếp trên trình duyệt, không cài đặt phức tạp; dùng được trên máy tính, ti vi thông minh, máy tính bảng, điện thoại – cả trên lớp lẫn ở nhà.</a:t>
            </a:r>
            <a:endParaRPr lang="en-US" sz="1200" dirty="0"/>
          </a:p>
        </p:txBody>
      </p:sp>
      <p:sp>
        <p:nvSpPr>
          <p:cNvPr id="12" name="Shape 10"/>
          <p:cNvSpPr/>
          <p:nvPr/>
        </p:nvSpPr>
        <p:spPr>
          <a:xfrm>
            <a:off x="6217920" y="1554480"/>
            <a:ext cx="5486400" cy="1645920"/>
          </a:xfrm>
          <a:prstGeom prst="roundRect">
            <a:avLst>
              <a:gd name="adj" fmla="val 444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3" name="Shape 11"/>
          <p:cNvSpPr/>
          <p:nvPr/>
        </p:nvSpPr>
        <p:spPr>
          <a:xfrm>
            <a:off x="6236208" y="1719072"/>
            <a:ext cx="64008" cy="1316736"/>
          </a:xfrm>
          <a:prstGeom prst="rect">
            <a:avLst/>
          </a:prstGeom>
          <a:solidFill>
            <a:srgbClr val="F2A900"/>
          </a:solidFill>
          <a:ln w="12700">
            <a:solidFill>
              <a:srgbClr val="F2A900"/>
            </a:solidFill>
            <a:prstDash val="solid"/>
          </a:ln>
        </p:spPr>
      </p:sp>
      <p:sp>
        <p:nvSpPr>
          <p:cNvPr id="14" name="Text 12"/>
          <p:cNvSpPr/>
          <p:nvPr/>
        </p:nvSpPr>
        <p:spPr>
          <a:xfrm>
            <a:off x="6537960" y="1691640"/>
            <a:ext cx="4937760" cy="411480"/>
          </a:xfrm>
          <a:prstGeom prst="rect">
            <a:avLst/>
          </a:prstGeom>
          <a:noFill/>
          <a:ln/>
        </p:spPr>
        <p:txBody>
          <a:bodyPr wrap="square" lIns="0" tIns="0" rIns="0" bIns="0" rtlCol="0" anchor="ctr"/>
          <a:lstStyle/>
          <a:p>
            <a:pPr marL="0" indent="0">
              <a:buNone/>
            </a:pPr>
            <a:r>
              <a:rPr lang="en-US" sz="1600" b="1" dirty="0">
                <a:solidFill>
                  <a:srgbClr val="A06E00"/>
                </a:solidFill>
                <a:latin typeface="Segoe UI Semibold" pitchFamily="34" charset="0"/>
                <a:ea typeface="Segoe UI Semibold" pitchFamily="34" charset="-122"/>
                <a:cs typeface="Segoe UI Semibold" pitchFamily="34" charset="-120"/>
              </a:rPr>
              <a:t>Phù hợp</a:t>
            </a:r>
            <a:endParaRPr lang="en-US" sz="1600" dirty="0"/>
          </a:p>
        </p:txBody>
      </p:sp>
      <p:sp>
        <p:nvSpPr>
          <p:cNvPr id="15" name="Text 13"/>
          <p:cNvSpPr/>
          <p:nvPr/>
        </p:nvSpPr>
        <p:spPr>
          <a:xfrm>
            <a:off x="6537960" y="2121408"/>
            <a:ext cx="4983480" cy="1005840"/>
          </a:xfrm>
          <a:prstGeom prst="rect">
            <a:avLst/>
          </a:prstGeom>
          <a:noFill/>
          <a:ln/>
        </p:spPr>
        <p:txBody>
          <a:bodyPr wrap="square" lIns="0" tIns="0" rIns="0" bIns="0" rtlCol="0" anchor="t"/>
          <a:lstStyle/>
          <a:p>
            <a:pPr marL="0" indent="0">
              <a:buNone/>
            </a:pPr>
            <a:r>
              <a:rPr lang="en-US" sz="1200" dirty="0">
                <a:solidFill>
                  <a:srgbClr val="1E293B"/>
                </a:solidFill>
                <a:latin typeface="Segoe UI" pitchFamily="34" charset="0"/>
                <a:ea typeface="Segoe UI" pitchFamily="34" charset="-122"/>
                <a:cs typeface="Segoe UI" pitchFamily="34" charset="-120"/>
              </a:rPr>
              <a:t>Nội dung bám sát chương trình, SGK Toán 4; phù hợp tâm lí lứa tuổi Tiểu học, giúp HS giải tỏa lo lắng, khơi gợi đam mê với môn Toán.</a:t>
            </a:r>
            <a:endParaRPr lang="en-US" sz="1200" dirty="0"/>
          </a:p>
        </p:txBody>
      </p:sp>
      <p:sp>
        <p:nvSpPr>
          <p:cNvPr id="16" name="Shape 14"/>
          <p:cNvSpPr/>
          <p:nvPr/>
        </p:nvSpPr>
        <p:spPr>
          <a:xfrm>
            <a:off x="502920" y="3383280"/>
            <a:ext cx="5486400" cy="1645920"/>
          </a:xfrm>
          <a:prstGeom prst="roundRect">
            <a:avLst>
              <a:gd name="adj" fmla="val 444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17" name="Shape 15"/>
          <p:cNvSpPr/>
          <p:nvPr/>
        </p:nvSpPr>
        <p:spPr>
          <a:xfrm>
            <a:off x="521208" y="3547872"/>
            <a:ext cx="64008" cy="1316736"/>
          </a:xfrm>
          <a:prstGeom prst="rect">
            <a:avLst/>
          </a:prstGeom>
          <a:solidFill>
            <a:srgbClr val="E4572E"/>
          </a:solidFill>
          <a:ln w="12700">
            <a:solidFill>
              <a:srgbClr val="E4572E"/>
            </a:solidFill>
            <a:prstDash val="solid"/>
          </a:ln>
        </p:spPr>
      </p:sp>
      <p:sp>
        <p:nvSpPr>
          <p:cNvPr id="18" name="Text 16"/>
          <p:cNvSpPr/>
          <p:nvPr/>
        </p:nvSpPr>
        <p:spPr>
          <a:xfrm>
            <a:off x="822960" y="3520440"/>
            <a:ext cx="4937760" cy="411480"/>
          </a:xfrm>
          <a:prstGeom prst="rect">
            <a:avLst/>
          </a:prstGeom>
          <a:noFill/>
          <a:ln/>
        </p:spPr>
        <p:txBody>
          <a:bodyPr wrap="square" lIns="0" tIns="0" rIns="0" bIns="0" rtlCol="0" anchor="ctr"/>
          <a:lstStyle/>
          <a:p>
            <a:pPr marL="0" indent="0">
              <a:buNone/>
            </a:pPr>
            <a:r>
              <a:rPr lang="en-US" sz="1600" b="1" dirty="0">
                <a:solidFill>
                  <a:srgbClr val="E4572E"/>
                </a:solidFill>
                <a:latin typeface="Segoe UI Semibold" pitchFamily="34" charset="0"/>
                <a:ea typeface="Segoe UI Semibold" pitchFamily="34" charset="-122"/>
                <a:cs typeface="Segoe UI Semibold" pitchFamily="34" charset="-120"/>
              </a:rPr>
              <a:t>Hiệu quả</a:t>
            </a:r>
            <a:endParaRPr lang="en-US" sz="1600" dirty="0"/>
          </a:p>
        </p:txBody>
      </p:sp>
      <p:sp>
        <p:nvSpPr>
          <p:cNvPr id="19" name="Text 17"/>
          <p:cNvSpPr/>
          <p:nvPr/>
        </p:nvSpPr>
        <p:spPr>
          <a:xfrm>
            <a:off x="822960" y="3950208"/>
            <a:ext cx="4983480" cy="1005840"/>
          </a:xfrm>
          <a:prstGeom prst="rect">
            <a:avLst/>
          </a:prstGeom>
          <a:noFill/>
          <a:ln/>
        </p:spPr>
        <p:txBody>
          <a:bodyPr wrap="square" lIns="0" tIns="0" rIns="0" bIns="0" rtlCol="0" anchor="t"/>
          <a:lstStyle/>
          <a:p>
            <a:pPr marL="0" indent="0">
              <a:buNone/>
            </a:pPr>
            <a:r>
              <a:rPr lang="en-US" sz="1200" dirty="0">
                <a:solidFill>
                  <a:srgbClr val="1E293B"/>
                </a:solidFill>
                <a:latin typeface="Segoe UI" pitchFamily="34" charset="0"/>
                <a:ea typeface="Segoe UI" pitchFamily="34" charset="-122"/>
                <a:cs typeface="Segoe UI" pitchFamily="34" charset="-120"/>
              </a:rPr>
              <a:t>HS hứng thú, chủ động tìm tòi, tự luyện tập và tự khắc phục lỗ hổng; chất lượng môn Toán lớp 4A tăng rõ rệt.</a:t>
            </a:r>
            <a:endParaRPr lang="en-US" sz="1200" dirty="0"/>
          </a:p>
        </p:txBody>
      </p:sp>
      <p:sp>
        <p:nvSpPr>
          <p:cNvPr id="20" name="Shape 18"/>
          <p:cNvSpPr/>
          <p:nvPr/>
        </p:nvSpPr>
        <p:spPr>
          <a:xfrm>
            <a:off x="6217920" y="3383280"/>
            <a:ext cx="5486400" cy="1645920"/>
          </a:xfrm>
          <a:prstGeom prst="roundRect">
            <a:avLst>
              <a:gd name="adj" fmla="val 4444"/>
            </a:avLst>
          </a:prstGeom>
          <a:solidFill>
            <a:srgbClr val="FFFFFF"/>
          </a:solidFill>
          <a:ln w="9525">
            <a:solidFill>
              <a:srgbClr val="D6DEE8"/>
            </a:solidFill>
            <a:prstDash val="solid"/>
          </a:ln>
          <a:effectLst>
            <a:outerShdw blurRad="101600" dist="25400" dir="5400000" algn="bl" rotWithShape="0">
              <a:srgbClr val="0B2545">
                <a:alpha val="12000"/>
              </a:srgbClr>
            </a:outerShdw>
          </a:effectLst>
        </p:spPr>
      </p:sp>
      <p:sp>
        <p:nvSpPr>
          <p:cNvPr id="21" name="Shape 19"/>
          <p:cNvSpPr/>
          <p:nvPr/>
        </p:nvSpPr>
        <p:spPr>
          <a:xfrm>
            <a:off x="6236208" y="3547872"/>
            <a:ext cx="64008" cy="1316736"/>
          </a:xfrm>
          <a:prstGeom prst="rect">
            <a:avLst/>
          </a:prstGeom>
          <a:solidFill>
            <a:srgbClr val="13315C"/>
          </a:solidFill>
          <a:ln w="12700">
            <a:solidFill>
              <a:srgbClr val="13315C"/>
            </a:solidFill>
            <a:prstDash val="solid"/>
          </a:ln>
        </p:spPr>
      </p:sp>
      <p:sp>
        <p:nvSpPr>
          <p:cNvPr id="22" name="Text 20"/>
          <p:cNvSpPr/>
          <p:nvPr/>
        </p:nvSpPr>
        <p:spPr>
          <a:xfrm>
            <a:off x="6537960" y="3520440"/>
            <a:ext cx="4937760" cy="411480"/>
          </a:xfrm>
          <a:prstGeom prst="rect">
            <a:avLst/>
          </a:prstGeom>
          <a:noFill/>
          <a:ln/>
        </p:spPr>
        <p:txBody>
          <a:bodyPr wrap="square" lIns="0" tIns="0" rIns="0" bIns="0" rtlCol="0" anchor="ctr"/>
          <a:lstStyle/>
          <a:p>
            <a:pPr marL="0" indent="0">
              <a:buNone/>
            </a:pPr>
            <a:r>
              <a:rPr lang="en-US" sz="1600" b="1" dirty="0">
                <a:solidFill>
                  <a:srgbClr val="13315C"/>
                </a:solidFill>
                <a:latin typeface="Segoe UI Semibold" pitchFamily="34" charset="0"/>
                <a:ea typeface="Segoe UI Semibold" pitchFamily="34" charset="-122"/>
                <a:cs typeface="Segoe UI Semibold" pitchFamily="34" charset="-120"/>
              </a:rPr>
              <a:t>Nhân rộng</a:t>
            </a:r>
            <a:endParaRPr lang="en-US" sz="1600" dirty="0"/>
          </a:p>
        </p:txBody>
      </p:sp>
      <p:sp>
        <p:nvSpPr>
          <p:cNvPr id="23" name="Text 21"/>
          <p:cNvSpPr/>
          <p:nvPr/>
        </p:nvSpPr>
        <p:spPr>
          <a:xfrm>
            <a:off x="6537960" y="3950208"/>
            <a:ext cx="4983480" cy="1005840"/>
          </a:xfrm>
          <a:prstGeom prst="rect">
            <a:avLst/>
          </a:prstGeom>
          <a:noFill/>
          <a:ln/>
        </p:spPr>
        <p:txBody>
          <a:bodyPr wrap="square" lIns="0" tIns="0" rIns="0" bIns="0" rtlCol="0" anchor="t"/>
          <a:lstStyle/>
          <a:p>
            <a:pPr marL="0" indent="0">
              <a:buNone/>
            </a:pPr>
            <a:r>
              <a:rPr lang="en-US" sz="1200" dirty="0">
                <a:solidFill>
                  <a:srgbClr val="1E293B"/>
                </a:solidFill>
                <a:latin typeface="Segoe UI" pitchFamily="34" charset="0"/>
                <a:ea typeface="Segoe UI" pitchFamily="34" charset="-122"/>
                <a:cs typeface="Segoe UI" pitchFamily="34" charset="-120"/>
              </a:rPr>
              <a:t>Cấu trúc “lộ trình tri thức – tự sinh câu hỏi – chẩn đoán lỗi” có thể phát triển cho các khối lớp và môn học khác.</a:t>
            </a:r>
            <a:endParaRPr lang="en-US" sz="1200" dirty="0"/>
          </a:p>
        </p:txBody>
      </p:sp>
      <p:sp>
        <p:nvSpPr>
          <p:cNvPr id="24" name="Shape 22"/>
          <p:cNvSpPr/>
          <p:nvPr/>
        </p:nvSpPr>
        <p:spPr>
          <a:xfrm>
            <a:off x="502920" y="5303520"/>
            <a:ext cx="11183112" cy="868680"/>
          </a:xfrm>
          <a:prstGeom prst="roundRect">
            <a:avLst>
              <a:gd name="adj" fmla="val 8421"/>
            </a:avLst>
          </a:prstGeom>
          <a:solidFill>
            <a:srgbClr val="FDF1CC"/>
          </a:solidFill>
          <a:ln w="9525">
            <a:solidFill>
              <a:srgbClr val="FDF1CC"/>
            </a:solidFill>
            <a:prstDash val="solid"/>
          </a:ln>
        </p:spPr>
      </p:sp>
      <p:sp>
        <p:nvSpPr>
          <p:cNvPr id="25" name="Text 23"/>
          <p:cNvSpPr/>
          <p:nvPr/>
        </p:nvSpPr>
        <p:spPr>
          <a:xfrm>
            <a:off x="731520" y="5303520"/>
            <a:ext cx="10789920" cy="868680"/>
          </a:xfrm>
          <a:prstGeom prst="rect">
            <a:avLst/>
          </a:prstGeom>
          <a:noFill/>
          <a:ln/>
        </p:spPr>
        <p:txBody>
          <a:bodyPr wrap="square" lIns="0" tIns="0" rIns="0" bIns="0" rtlCol="0" anchor="ctr"/>
          <a:lstStyle/>
          <a:p>
            <a:pPr marL="0" indent="0" algn="ctr">
              <a:buNone/>
            </a:pPr>
            <a:r>
              <a:rPr lang="en-US" sz="1400" b="1" dirty="0">
                <a:solidFill>
                  <a:srgbClr val="0B2545"/>
                </a:solidFill>
                <a:latin typeface="Segoe UI Semibold" pitchFamily="34" charset="0"/>
                <a:ea typeface="Segoe UI Semibold" pitchFamily="34" charset="-122"/>
                <a:cs typeface="Segoe UI Semibold" pitchFamily="34" charset="-120"/>
              </a:rPr>
              <a:t>Kính mong nhận được những ý kiến góp ý, bổ sung của Ban giám khảo để biện pháp được hoàn thiện hơn.</a:t>
            </a:r>
            <a:endParaRPr lang="en-US" sz="1400" dirty="0"/>
          </a:p>
        </p:txBody>
      </p:sp>
      <p:sp>
        <p:nvSpPr>
          <p:cNvPr id="26" name="Shape 24"/>
          <p:cNvSpPr/>
          <p:nvPr/>
        </p:nvSpPr>
        <p:spPr>
          <a:xfrm>
            <a:off x="502920" y="6419088"/>
            <a:ext cx="11185855" cy="0"/>
          </a:xfrm>
          <a:prstGeom prst="line">
            <a:avLst/>
          </a:prstGeom>
          <a:noFill/>
          <a:ln w="9525">
            <a:solidFill>
              <a:srgbClr val="D6DEE8"/>
            </a:solidFill>
            <a:prstDash val="solid"/>
          </a:ln>
        </p:spPr>
      </p:sp>
      <p:sp>
        <p:nvSpPr>
          <p:cNvPr id="27" name="Text 25"/>
          <p:cNvSpPr/>
          <p:nvPr/>
        </p:nvSpPr>
        <p:spPr>
          <a:xfrm>
            <a:off x="502920" y="6473952"/>
            <a:ext cx="7315200" cy="274320"/>
          </a:xfrm>
          <a:prstGeom prst="rect">
            <a:avLst/>
          </a:prstGeom>
          <a:noFill/>
          <a:ln/>
        </p:spPr>
        <p:txBody>
          <a:bodyPr wrap="square" lIns="0" tIns="0" rIns="0" bIns="0" rtlCol="0" anchor="ctr"/>
          <a:lstStyle/>
          <a:p>
            <a:pPr marL="0" indent="0">
              <a:buNone/>
            </a:pPr>
            <a:r>
              <a:rPr lang="en-US" sz="950" dirty="0">
                <a:solidFill>
                  <a:srgbClr val="5B6B82"/>
                </a:solidFill>
                <a:latin typeface="Segoe UI" pitchFamily="34" charset="0"/>
                <a:ea typeface="Segoe UI" pitchFamily="34" charset="-122"/>
                <a:cs typeface="Segoe UI" pitchFamily="34" charset="-120"/>
              </a:rPr>
              <a:t>Mưu Thị Huyền Trang  ·  Trường Tiểu học Lương Châu</a:t>
            </a:r>
            <a:endParaRPr lang="en-US" sz="950" dirty="0"/>
          </a:p>
        </p:txBody>
      </p:sp>
      <p:sp>
        <p:nvSpPr>
          <p:cNvPr id="28" name="Text 26"/>
          <p:cNvSpPr/>
          <p:nvPr/>
        </p:nvSpPr>
        <p:spPr>
          <a:xfrm>
            <a:off x="10774375" y="6473952"/>
            <a:ext cx="914400" cy="274320"/>
          </a:xfrm>
          <a:prstGeom prst="rect">
            <a:avLst/>
          </a:prstGeom>
          <a:noFill/>
          <a:ln/>
        </p:spPr>
        <p:txBody>
          <a:bodyPr wrap="square" lIns="0" tIns="0" rIns="0" bIns="0" rtlCol="0" anchor="ctr"/>
          <a:lstStyle/>
          <a:p>
            <a:pPr marL="0" indent="0" algn="r">
              <a:buNone/>
            </a:pPr>
            <a:r>
              <a:rPr lang="en-US" sz="1000" b="1" dirty="0">
                <a:solidFill>
                  <a:srgbClr val="0B2545"/>
                </a:solidFill>
                <a:latin typeface="Segoe UI Semibold" pitchFamily="34" charset="0"/>
                <a:ea typeface="Segoe UI Semibold" pitchFamily="34" charset="-122"/>
                <a:cs typeface="Segoe UI Semibold" pitchFamily="34" charset="-120"/>
              </a:rPr>
              <a:t>26</a:t>
            </a:r>
            <a:endParaRPr lang="en-US" sz="1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B2545"/>
        </a:solidFill>
        <a:effectLst/>
      </p:bgPr>
    </p:bg>
    <p:spTree>
      <p:nvGrpSpPr>
        <p:cNvPr id="1" name=""/>
        <p:cNvGrpSpPr/>
        <p:nvPr/>
      </p:nvGrpSpPr>
      <p:grpSpPr>
        <a:xfrm>
          <a:off x="0" y="0"/>
          <a:ext cx="0" cy="0"/>
          <a:chOff x="0" y="0"/>
          <a:chExt cx="0" cy="0"/>
        </a:xfrm>
      </p:grpSpPr>
      <p:pic>
        <p:nvPicPr>
          <p:cNvPr id="2" name="Image 0" descr="/vercel/share/v0-project/public/pptx-assets/cover.png"/>
          <p:cNvPicPr>
            <a:picLocks noChangeAspect="1"/>
          </p:cNvPicPr>
          <p:nvPr/>
        </p:nvPicPr>
        <p:blipFill>
          <a:blip r:embed="rId3">
            <a:alphaModFix amt="30000"/>
          </a:blip>
          <a:src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2545">
              <a:alpha val="82000"/>
            </a:srgbClr>
          </a:solidFill>
          <a:ln w="12700">
            <a:solidFill>
              <a:srgbClr val="0B2545">
                <a:alpha val="0"/>
              </a:srgbClr>
            </a:solidFill>
            <a:prstDash val="solid"/>
          </a:ln>
        </p:spPr>
      </p:sp>
      <p:sp>
        <p:nvSpPr>
          <p:cNvPr id="4" name="Text 1"/>
          <p:cNvSpPr/>
          <p:nvPr/>
        </p:nvSpPr>
        <p:spPr>
          <a:xfrm>
            <a:off x="457200" y="2194560"/>
            <a:ext cx="11277295" cy="1097280"/>
          </a:xfrm>
          <a:prstGeom prst="rect">
            <a:avLst/>
          </a:prstGeom>
          <a:noFill/>
          <a:ln/>
        </p:spPr>
        <p:txBody>
          <a:bodyPr wrap="square" lIns="0" tIns="0" rIns="0" bIns="0" rtlCol="0" anchor="ctr"/>
          <a:lstStyle/>
          <a:p>
            <a:pPr marL="0" indent="0" algn="ctr">
              <a:buNone/>
            </a:pPr>
            <a:r>
              <a:rPr lang="en-US" sz="4800" b="1" dirty="0">
                <a:solidFill>
                  <a:srgbClr val="FFFFFF"/>
                </a:solidFill>
                <a:latin typeface="Segoe UI Semibold" pitchFamily="34" charset="0"/>
                <a:ea typeface="Segoe UI Semibold" pitchFamily="34" charset="-122"/>
                <a:cs typeface="Segoe UI Semibold" pitchFamily="34" charset="-120"/>
              </a:rPr>
              <a:t>Xin chân thành cảm ơn!</a:t>
            </a:r>
            <a:endParaRPr lang="en-US" sz="4800" dirty="0"/>
          </a:p>
        </p:txBody>
      </p:sp>
      <p:sp>
        <p:nvSpPr>
          <p:cNvPr id="5" name="Shape 2"/>
          <p:cNvSpPr/>
          <p:nvPr/>
        </p:nvSpPr>
        <p:spPr>
          <a:xfrm>
            <a:off x="5455768" y="3429000"/>
            <a:ext cx="1280160" cy="64008"/>
          </a:xfrm>
          <a:prstGeom prst="rect">
            <a:avLst/>
          </a:prstGeom>
          <a:solidFill>
            <a:srgbClr val="F2A900"/>
          </a:solidFill>
          <a:ln w="12700">
            <a:solidFill>
              <a:srgbClr val="F2A900"/>
            </a:solidFill>
            <a:prstDash val="solid"/>
          </a:ln>
        </p:spPr>
      </p:sp>
      <p:sp>
        <p:nvSpPr>
          <p:cNvPr id="6" name="Text 3"/>
          <p:cNvSpPr/>
          <p:nvPr/>
        </p:nvSpPr>
        <p:spPr>
          <a:xfrm>
            <a:off x="914400" y="3657600"/>
            <a:ext cx="10362895" cy="548640"/>
          </a:xfrm>
          <a:prstGeom prst="rect">
            <a:avLst/>
          </a:prstGeom>
          <a:noFill/>
          <a:ln/>
        </p:spPr>
        <p:txBody>
          <a:bodyPr wrap="square" lIns="0" tIns="0" rIns="0" bIns="0" rtlCol="0" anchor="ctr"/>
          <a:lstStyle/>
          <a:p>
            <a:pPr marL="0" indent="0" algn="ctr">
              <a:buNone/>
            </a:pPr>
            <a:r>
              <a:rPr lang="en-US" sz="1700" dirty="0">
                <a:solidFill>
                  <a:srgbClr val="DCE6F2"/>
                </a:solidFill>
                <a:latin typeface="Segoe UI" pitchFamily="34" charset="0"/>
                <a:ea typeface="Segoe UI" pitchFamily="34" charset="-122"/>
                <a:cs typeface="Segoe UI" pitchFamily="34" charset="-120"/>
              </a:rPr>
              <a:t>Kính chúc Ban giám khảo và quý thầy cô sức khỏe, hạnh phúc và thành công!</a:t>
            </a:r>
            <a:endParaRPr lang="en-US" sz="1700" dirty="0"/>
          </a:p>
        </p:txBody>
      </p:sp>
      <p:sp>
        <p:nvSpPr>
          <p:cNvPr id="7" name="Text 4"/>
          <p:cNvSpPr/>
          <p:nvPr/>
        </p:nvSpPr>
        <p:spPr>
          <a:xfrm>
            <a:off x="914400" y="4846320"/>
            <a:ext cx="10362895" cy="365760"/>
          </a:xfrm>
          <a:prstGeom prst="rect">
            <a:avLst/>
          </a:prstGeom>
          <a:noFill/>
          <a:ln/>
        </p:spPr>
        <p:txBody>
          <a:bodyPr wrap="square" lIns="0" tIns="0" rIns="0" bIns="0" rtlCol="0" anchor="ctr"/>
          <a:lstStyle/>
          <a:p>
            <a:pPr marL="0" indent="0" algn="ctr">
              <a:buNone/>
            </a:pPr>
            <a:r>
              <a:rPr lang="en-US" sz="1200" dirty="0">
                <a:solidFill>
                  <a:srgbClr val="F2A900"/>
                </a:solidFill>
                <a:latin typeface="Segoe UI Semibold" pitchFamily="34" charset="0"/>
                <a:ea typeface="Segoe UI Semibold" pitchFamily="34" charset="-122"/>
                <a:cs typeface="Segoe UI Semibold" pitchFamily="34" charset="-120"/>
              </a:rPr>
              <a:t>Mưu Thị Huyền Trang  ·  Trường Tiểu học Lương Châu  ·  Năm học 2025 – 2026</a:t>
            </a:r>
            <a:endParaRPr lang="en-US" sz="1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egoe UI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4194</Words>
  <Application>Microsoft Office PowerPoint</Application>
  <PresentationFormat>Custom</PresentationFormat>
  <Paragraphs>541</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Trường Tiểu học Lương Châu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Báo cáo biện pháp: Ứng dụng phần mềm “Lộ trình tri thức động”</dc:title>
  <dc:subject>PptxGenJS Presentation</dc:subject>
  <dc:creator>Mưu Thị Huyền Trang</dc:creator>
  <cp:lastModifiedBy>FPTSHOP</cp:lastModifiedBy>
  <cp:revision>5</cp:revision>
  <dcterms:created xsi:type="dcterms:W3CDTF">2026-09-23T11:51:07Z</dcterms:created>
  <dcterms:modified xsi:type="dcterms:W3CDTF">2026-09-23T13:35:28Z</dcterms:modified>
</cp:coreProperties>
</file>